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notesMasterIdLst>
    <p:notesMasterId r:id="rId3"/>
  </p:notesMasterIdLst>
  <p:sldIdLst>
    <p:sldId id="2134805751" r:id="rId2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16" userDrawn="1">
          <p15:clr>
            <a:srgbClr val="A4A3A4"/>
          </p15:clr>
        </p15:guide>
        <p15:guide id="2" pos="4214" userDrawn="1">
          <p15:clr>
            <a:srgbClr val="A4A3A4"/>
          </p15:clr>
        </p15:guide>
        <p15:guide id="3" pos="1536" userDrawn="1">
          <p15:clr>
            <a:srgbClr val="A4A3A4"/>
          </p15:clr>
        </p15:guide>
        <p15:guide id="4" pos="548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ie Chui" initials="JC" lastIdx="2" clrIdx="0">
    <p:extLst>
      <p:ext uri="{19B8F6BF-5375-455C-9EA6-DF929625EA0E}">
        <p15:presenceInfo xmlns:p15="http://schemas.microsoft.com/office/powerpoint/2012/main" userId="Jamie Chu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946F"/>
    <a:srgbClr val="0076BE"/>
    <a:srgbClr val="000000"/>
    <a:srgbClr val="0075A3"/>
    <a:srgbClr val="E90714"/>
    <a:srgbClr val="80B6A1"/>
    <a:srgbClr val="293E40"/>
    <a:srgbClr val="BDD9CE"/>
    <a:srgbClr val="FF931E"/>
    <a:srgbClr val="9E24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25" autoAdjust="0"/>
    <p:restoredTop sz="93998"/>
  </p:normalViewPr>
  <p:slideViewPr>
    <p:cSldViewPr snapToGrid="0" snapToObjects="1">
      <p:cViewPr>
        <p:scale>
          <a:sx n="184" d="100"/>
          <a:sy n="184" d="100"/>
        </p:scale>
        <p:origin x="160" y="-24"/>
      </p:cViewPr>
      <p:guideLst>
        <p:guide orient="horz" pos="2316"/>
        <p:guide pos="4214"/>
        <p:guide pos="1536"/>
        <p:guide pos="54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BC9D0-F318-9249-91E8-BF86F8EA1E7C}" type="datetimeFigureOut">
              <a:rPr lang="en-US" smtClean="0"/>
              <a:t>7/1/22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CC320-0A99-9E4C-BBD7-E7A657538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5084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A0CD5-513C-4F55-9C1F-D2DC211FD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F8527-EBB4-4C9E-867B-8CD96A8A2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5F252-BB61-473B-8D3F-4D7675C99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ED049-0C65-46DE-A477-F3031941B107}" type="datetimeFigureOut">
              <a:rPr lang="en-US" smtClean="0"/>
              <a:t>7/1/22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4673B-885C-46F3-804F-E9C963BB6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779BB-4BA2-459E-B0B0-FDCD0C0D3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AE65-8BF9-487F-A8C3-939538274E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999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22E54A-7938-4CBB-95D6-7A55AB1640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05C5C1-A914-4D7B-B7C0-ED8BD9FF30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22D51-522B-4B96-AF77-DEB15A468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ED049-0C65-46DE-A477-F3031941B107}" type="datetimeFigureOut">
              <a:rPr lang="en-US" smtClean="0"/>
              <a:t>7/1/22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EDE1C-CBA1-475F-8C61-E89DB002E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5EA63-92C6-4CE8-A516-2433EDAB5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AE65-8BF9-487F-A8C3-939538274E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46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22"/>
          <p:cNvSpPr>
            <a:spLocks noGrp="1"/>
          </p:cNvSpPr>
          <p:nvPr>
            <p:ph type="body" sz="quarter" idx="13"/>
          </p:nvPr>
        </p:nvSpPr>
        <p:spPr>
          <a:xfrm>
            <a:off x="278606" y="1167594"/>
            <a:ext cx="1440180" cy="424732"/>
          </a:xfrm>
          <a:solidFill>
            <a:schemeClr val="tx1">
              <a:lumMod val="20000"/>
              <a:lumOff val="80000"/>
            </a:schemeClr>
          </a:solidFill>
          <a:effectLst>
            <a:outerShdw dist="38100" dir="2700000" algn="tl" rotWithShape="0">
              <a:schemeClr val="tx2">
                <a:alpha val="40000"/>
              </a:schemeClr>
            </a:outerShdw>
          </a:effectLst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>
            <a:lvl1pPr marL="0" indent="0">
              <a:buNone/>
              <a:defRPr lang="en-US" sz="1200" smtClean="0">
                <a:latin typeface="+mj-lt"/>
                <a:ea typeface="+mj-ea"/>
                <a:cs typeface="+mj-cs"/>
              </a:defRPr>
            </a:lvl1pPr>
            <a:lvl2pPr>
              <a:defRPr lang="en-US" sz="1350" smtClean="0">
                <a:latin typeface="+mj-lt"/>
                <a:ea typeface="+mj-ea"/>
                <a:cs typeface="+mj-cs"/>
              </a:defRPr>
            </a:lvl2pPr>
            <a:lvl3pPr>
              <a:defRPr lang="en-US" sz="1350" smtClean="0">
                <a:latin typeface="+mj-lt"/>
                <a:ea typeface="+mj-ea"/>
                <a:cs typeface="+mj-cs"/>
              </a:defRPr>
            </a:lvl3pPr>
            <a:lvl4pPr>
              <a:defRPr lang="en-US" smtClean="0">
                <a:latin typeface="+mj-lt"/>
                <a:ea typeface="+mj-ea"/>
                <a:cs typeface="+mj-cs"/>
              </a:defRPr>
            </a:lvl4pPr>
            <a:lvl5pPr>
              <a:defRPr lang="en-US">
                <a:latin typeface="+mj-lt"/>
                <a:ea typeface="+mj-ea"/>
                <a:cs typeface="+mj-cs"/>
              </a:defRPr>
            </a:lvl5pPr>
          </a:lstStyle>
          <a:p>
            <a:pPr marL="0" lvl="0"/>
            <a:r>
              <a:rPr lang="en-US" dirty="0"/>
              <a:t>Click to edit Master text styles</a:t>
            </a:r>
          </a:p>
        </p:txBody>
      </p:sp>
      <p:sp>
        <p:nvSpPr>
          <p:cNvPr id="21" name="Footer Placeholder 3">
            <a:extLst>
              <a:ext uri="{FF2B5EF4-FFF2-40B4-BE49-F238E27FC236}">
                <a16:creationId xmlns:a16="http://schemas.microsoft.com/office/drawing/2014/main" id="{AAAE662F-7671-4888-AA8C-AC9F0F8B9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8606" y="4710507"/>
            <a:ext cx="5754377" cy="273844"/>
          </a:xfrm>
        </p:spPr>
        <p:txBody>
          <a:bodyPr anchor="ctr"/>
          <a:lstStyle>
            <a:lvl1pPr algn="l">
              <a:defRPr sz="1050">
                <a:latin typeface="+mj-lt"/>
              </a:defRPr>
            </a:lvl1pPr>
          </a:lstStyle>
          <a:p>
            <a:r>
              <a:rPr lang="en-US" dirty="0"/>
              <a:t>PowerPoint SmartArt Graphics - The Complete Ready-to-use Collection </a:t>
            </a:r>
            <a:r>
              <a:rPr lang="en-US" i="1" dirty="0">
                <a:solidFill>
                  <a:schemeClr val="accent5"/>
                </a:solidFill>
              </a:rPr>
              <a:t>[2020 updated version]</a:t>
            </a:r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id="{E3C016A9-975E-4CC2-8E52-51C0EC5F99FD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2071688" y="33469"/>
            <a:ext cx="6443662" cy="99417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46B6AE7-C28E-477A-AEAF-8BFB8D8D1DA3}"/>
              </a:ext>
            </a:extLst>
          </p:cNvPr>
          <p:cNvSpPr txBox="1"/>
          <p:nvPr userDrawn="1"/>
        </p:nvSpPr>
        <p:spPr>
          <a:xfrm>
            <a:off x="143508" y="267405"/>
            <a:ext cx="2297243" cy="52629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pPr lvl="0" algn="r"/>
            <a:r>
              <a:rPr lang="en-US" sz="3300" b="1" dirty="0">
                <a:solidFill>
                  <a:schemeClr val="bg1">
                    <a:lumMod val="75000"/>
                  </a:schemeClr>
                </a:solidFill>
              </a:rPr>
              <a:t>List //</a:t>
            </a:r>
          </a:p>
        </p:txBody>
      </p:sp>
      <p:sp>
        <p:nvSpPr>
          <p:cNvPr id="10" name="Arrow: Chevron 9">
            <a:extLst>
              <a:ext uri="{FF2B5EF4-FFF2-40B4-BE49-F238E27FC236}">
                <a16:creationId xmlns:a16="http://schemas.microsoft.com/office/drawing/2014/main" id="{39A7927D-6737-4E5E-8476-9AB12674E98D}"/>
              </a:ext>
            </a:extLst>
          </p:cNvPr>
          <p:cNvSpPr/>
          <p:nvPr userDrawn="1"/>
        </p:nvSpPr>
        <p:spPr>
          <a:xfrm>
            <a:off x="8308952" y="4523507"/>
            <a:ext cx="582930" cy="329248"/>
          </a:xfrm>
          <a:prstGeom prst="chevron">
            <a:avLst>
              <a:gd name="adj" fmla="val 44576"/>
            </a:avLst>
          </a:prstGeom>
          <a:solidFill>
            <a:srgbClr val="A1DDAA"/>
          </a:solidFill>
          <a:ln w="38100">
            <a:solidFill>
              <a:srgbClr val="2E8F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6EF88B-0573-4EAF-AB7C-508B4103E5E0}"/>
              </a:ext>
            </a:extLst>
          </p:cNvPr>
          <p:cNvSpPr/>
          <p:nvPr userDrawn="1"/>
        </p:nvSpPr>
        <p:spPr>
          <a:xfrm>
            <a:off x="8537073" y="4681544"/>
            <a:ext cx="421982" cy="301401"/>
          </a:xfrm>
          <a:prstGeom prst="rect">
            <a:avLst/>
          </a:prstGeom>
          <a:solidFill>
            <a:schemeClr val="bg1"/>
          </a:solidFill>
          <a:ln w="920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solidFill>
                <a:srgbClr val="6F6D6A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E8B9CD9-DDDC-465B-B9AA-9F7426904949}"/>
              </a:ext>
            </a:extLst>
          </p:cNvPr>
          <p:cNvSpPr/>
          <p:nvPr userDrawn="1"/>
        </p:nvSpPr>
        <p:spPr>
          <a:xfrm>
            <a:off x="8537074" y="4681544"/>
            <a:ext cx="421982" cy="302806"/>
          </a:xfrm>
          <a:prstGeom prst="rect">
            <a:avLst/>
          </a:prstGeom>
          <a:noFill/>
          <a:ln w="28575">
            <a:solidFill>
              <a:srgbClr val="3939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E91E4EBE-DECE-40E4-8100-13ED1599879F}"/>
              </a:ext>
            </a:extLst>
          </p:cNvPr>
          <p:cNvSpPr txBox="1">
            <a:spLocks/>
          </p:cNvSpPr>
          <p:nvPr userDrawn="1"/>
        </p:nvSpPr>
        <p:spPr>
          <a:xfrm>
            <a:off x="8537074" y="4690117"/>
            <a:ext cx="421982" cy="292828"/>
          </a:xfrm>
          <a:prstGeom prst="rect">
            <a:avLst/>
          </a:prstGeom>
          <a:ln>
            <a:solidFill>
              <a:srgbClr val="393937"/>
            </a:solidFill>
          </a:ln>
        </p:spPr>
        <p:txBody>
          <a:bodyPr anchor="ctr"/>
          <a:lstStyle>
            <a:defPPr>
              <a:defRPr lang="fr-FR"/>
            </a:defPPr>
            <a:lvl1pPr marL="0" algn="ctr" defTabSz="914354" rtl="0" eaLnBrk="1" latinLnBrk="0" hangingPunct="1">
              <a:defRPr sz="1400" kern="1200">
                <a:solidFill>
                  <a:srgbClr val="2F3A46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68327C5-B821-4FE9-A59A-A60D9EB59A9A}" type="slidenum">
              <a:rPr lang="en-US" sz="1050" smtClean="0">
                <a:solidFill>
                  <a:srgbClr val="6F6D6A"/>
                </a:solidFill>
              </a:rPr>
              <a:pPr/>
              <a:t>‹#›</a:t>
            </a:fld>
            <a:endParaRPr lang="en-US" sz="1050" dirty="0">
              <a:solidFill>
                <a:srgbClr val="6F6D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35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ntent Slide-dark background">
  <p:cSld name="3_Content Slide-dark background">
    <p:bg>
      <p:bgPr>
        <a:blipFill dpi="0" rotWithShape="1">
          <a:blip r:embed="rId2">
            <a:lum/>
          </a:blip>
          <a:srcRect/>
          <a:stretch>
            <a:fillRect b="-11000"/>
          </a:stretch>
        </a:blip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43"/>
          <p:cNvSpPr txBox="1">
            <a:spLocks noGrp="1"/>
          </p:cNvSpPr>
          <p:nvPr>
            <p:ph type="title"/>
          </p:nvPr>
        </p:nvSpPr>
        <p:spPr>
          <a:xfrm>
            <a:off x="219456" y="164858"/>
            <a:ext cx="8705088" cy="701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37150" rIns="91425" bIns="91425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3"/>
          <p:cNvSpPr txBox="1">
            <a:spLocks noGrp="1"/>
          </p:cNvSpPr>
          <p:nvPr>
            <p:ph type="body" idx="1"/>
          </p:nvPr>
        </p:nvSpPr>
        <p:spPr>
          <a:xfrm>
            <a:off x="219455" y="541183"/>
            <a:ext cx="8705469" cy="217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4pPr>
            <a:lvl5pPr marL="2286000" lvl="4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43"/>
          <p:cNvSpPr txBox="1"/>
          <p:nvPr/>
        </p:nvSpPr>
        <p:spPr>
          <a:xfrm>
            <a:off x="-11573" y="4858483"/>
            <a:ext cx="217543" cy="274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43"/>
          <p:cNvSpPr txBox="1"/>
          <p:nvPr/>
        </p:nvSpPr>
        <p:spPr>
          <a:xfrm>
            <a:off x="310896" y="4890073"/>
            <a:ext cx="1933829" cy="22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©2021 Zscaler, Inc. All rights reserved. ZSCALER CONFIDENTIAL INFORMATION </a:t>
            </a:r>
            <a:endParaRPr dirty="0"/>
          </a:p>
        </p:txBody>
      </p:sp>
      <p:sp>
        <p:nvSpPr>
          <p:cNvPr id="51" name="Google Shape;51;p43"/>
          <p:cNvSpPr txBox="1">
            <a:spLocks noGrp="1"/>
          </p:cNvSpPr>
          <p:nvPr>
            <p:ph type="body" idx="2"/>
          </p:nvPr>
        </p:nvSpPr>
        <p:spPr>
          <a:xfrm>
            <a:off x="219455" y="1031410"/>
            <a:ext cx="8705088" cy="3630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9725" tIns="45700" rIns="91425" bIns="45700" anchor="t" anchorCtr="0">
            <a:noAutofit/>
          </a:bodyPr>
          <a:lstStyle>
            <a:lvl1pPr marL="457200" lvl="0" indent="-3175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1pPr>
            <a:lvl2pPr marL="914400" lvl="1" indent="-30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  <a:defRPr>
                <a:solidFill>
                  <a:schemeClr val="lt1"/>
                </a:solidFill>
              </a:defRPr>
            </a:lvl2pPr>
            <a:lvl3pPr marL="1371600" lvl="2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Char char="•"/>
              <a:defRPr>
                <a:solidFill>
                  <a:schemeClr val="lt1"/>
                </a:solidFill>
              </a:defRPr>
            </a:lvl3pPr>
            <a:lvl4pPr marL="1828800" lvl="3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Char char="•"/>
              <a:defRPr>
                <a:solidFill>
                  <a:schemeClr val="lt1"/>
                </a:solidFill>
              </a:defRPr>
            </a:lvl4pPr>
            <a:lvl5pPr marL="2286000" lvl="4" indent="-279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800"/>
              <a:buChar char="•"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5488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DB52C-E869-4159-80B9-548FB0FB2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BF8019-2759-43B4-AB04-C8C21B6176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23B13-9A4B-48F9-9B7C-95F54503A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ED049-0C65-46DE-A477-F3031941B107}" type="datetimeFigureOut">
              <a:rPr lang="en-US" smtClean="0"/>
              <a:t>7/1/22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2115D-10A8-4BA2-ACC8-62F236F01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BFD31-312D-4821-B998-E8128E666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AE65-8BF9-487F-A8C3-939538274E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723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74D74-0D03-48F9-A8B8-6E1637A6E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EA3A7-7904-497D-B492-14FEC03519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6C9401-F9D7-4007-AE82-0035D7594D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020129-9510-4D84-9DAB-1F9E55769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ED049-0C65-46DE-A477-F3031941B107}" type="datetimeFigureOut">
              <a:rPr lang="en-US" smtClean="0"/>
              <a:t>7/1/22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1F9D41-A030-4386-8F16-248F6D5F5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C8C862-91CC-408C-97EE-287951EA2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AE65-8BF9-487F-A8C3-939538274E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849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23FD5-5BE8-4ACB-80AA-293349DA1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42D04-9A89-4BAA-9624-35371EA97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8CCEE3-4B17-477F-A4EF-79D7D4BE25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C76157-BCC8-495F-9676-4761EFB46C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0A0ACF-0996-4AF8-8B08-406AC6668A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B3F50F-D41F-4525-8A94-AD2FA918D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ED049-0C65-46DE-A477-F3031941B107}" type="datetimeFigureOut">
              <a:rPr lang="en-US" smtClean="0"/>
              <a:t>7/1/22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E8679C-657A-4075-9157-0E97B7646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7DD854-D351-45A2-80F6-DE79EA6BD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AE65-8BF9-487F-A8C3-939538274E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321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15CD1-93A0-424B-B98E-743E3A625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D94310-C3B3-47C2-85BD-3956DBC2A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ED049-0C65-46DE-A477-F3031941B107}" type="datetimeFigureOut">
              <a:rPr lang="en-US" smtClean="0"/>
              <a:t>7/1/22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299C8-6198-4859-A11E-5A49A9A40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E683DA-756C-4526-85EA-EC11F50EB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AE65-8BF9-487F-A8C3-939538274E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53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AD699485-9352-2F47-9CFD-98A0BA0F0920}"/>
              </a:ext>
            </a:extLst>
          </p:cNvPr>
          <p:cNvSpPr>
            <a:spLocks noChangeAspect="1"/>
          </p:cNvSpPr>
          <p:nvPr userDrawn="1"/>
        </p:nvSpPr>
        <p:spPr>
          <a:xfrm>
            <a:off x="8461879" y="4965492"/>
            <a:ext cx="555122" cy="119584"/>
          </a:xfrm>
          <a:custGeom>
            <a:avLst/>
            <a:gdLst>
              <a:gd name="connsiteX0" fmla="*/ 4178601 w 5645537"/>
              <a:gd name="connsiteY0" fmla="*/ 683061 h 1216669"/>
              <a:gd name="connsiteX1" fmla="*/ 4078812 w 5645537"/>
              <a:gd name="connsiteY1" fmla="*/ 713793 h 1216669"/>
              <a:gd name="connsiteX2" fmla="*/ 4021128 w 5645537"/>
              <a:gd name="connsiteY2" fmla="*/ 725371 h 1216669"/>
              <a:gd name="connsiteX3" fmla="*/ 3952076 w 5645537"/>
              <a:gd name="connsiteY3" fmla="*/ 756103 h 1216669"/>
              <a:gd name="connsiteX4" fmla="*/ 3925129 w 5645537"/>
              <a:gd name="connsiteY4" fmla="*/ 809780 h 1216669"/>
              <a:gd name="connsiteX5" fmla="*/ 3932708 w 5645537"/>
              <a:gd name="connsiteY5" fmla="*/ 867245 h 1216669"/>
              <a:gd name="connsiteX6" fmla="*/ 3990392 w 5645537"/>
              <a:gd name="connsiteY6" fmla="*/ 886611 h 1216669"/>
              <a:gd name="connsiteX7" fmla="*/ 4105759 w 5645537"/>
              <a:gd name="connsiteY7" fmla="*/ 848090 h 1216669"/>
              <a:gd name="connsiteX8" fmla="*/ 4167022 w 5645537"/>
              <a:gd name="connsiteY8" fmla="*/ 744526 h 1216669"/>
              <a:gd name="connsiteX9" fmla="*/ 4927437 w 5645537"/>
              <a:gd name="connsiteY9" fmla="*/ 495088 h 1216669"/>
              <a:gd name="connsiteX10" fmla="*/ 4835227 w 5645537"/>
              <a:gd name="connsiteY10" fmla="*/ 529609 h 1216669"/>
              <a:gd name="connsiteX11" fmla="*/ 4777543 w 5645537"/>
              <a:gd name="connsiteY11" fmla="*/ 621596 h 1216669"/>
              <a:gd name="connsiteX12" fmla="*/ 5019647 w 5645537"/>
              <a:gd name="connsiteY12" fmla="*/ 621596 h 1216669"/>
              <a:gd name="connsiteX13" fmla="*/ 5008068 w 5645537"/>
              <a:gd name="connsiteY13" fmla="*/ 529609 h 1216669"/>
              <a:gd name="connsiteX14" fmla="*/ 4927437 w 5645537"/>
              <a:gd name="connsiteY14" fmla="*/ 495088 h 1216669"/>
              <a:gd name="connsiteX15" fmla="*/ 5618589 w 5645537"/>
              <a:gd name="connsiteY15" fmla="*/ 372368 h 1216669"/>
              <a:gd name="connsiteX16" fmla="*/ 5645537 w 5645537"/>
              <a:gd name="connsiteY16" fmla="*/ 372368 h 1216669"/>
              <a:gd name="connsiteX17" fmla="*/ 5607011 w 5645537"/>
              <a:gd name="connsiteY17" fmla="*/ 514243 h 1216669"/>
              <a:gd name="connsiteX18" fmla="*/ 5441959 w 5645537"/>
              <a:gd name="connsiteY18" fmla="*/ 571919 h 1216669"/>
              <a:gd name="connsiteX19" fmla="*/ 5384485 w 5645537"/>
              <a:gd name="connsiteY19" fmla="*/ 679272 h 1216669"/>
              <a:gd name="connsiteX20" fmla="*/ 5311433 w 5645537"/>
              <a:gd name="connsiteY20" fmla="*/ 1001752 h 1216669"/>
              <a:gd name="connsiteX21" fmla="*/ 5142383 w 5645537"/>
              <a:gd name="connsiteY21" fmla="*/ 1001752 h 1216669"/>
              <a:gd name="connsiteX22" fmla="*/ 5215435 w 5645537"/>
              <a:gd name="connsiteY22" fmla="*/ 694638 h 1216669"/>
              <a:gd name="connsiteX23" fmla="*/ 5276907 w 5645537"/>
              <a:gd name="connsiteY23" fmla="*/ 541186 h 1216669"/>
              <a:gd name="connsiteX24" fmla="*/ 5372907 w 5645537"/>
              <a:gd name="connsiteY24" fmla="*/ 441411 h 1216669"/>
              <a:gd name="connsiteX25" fmla="*/ 5491853 w 5645537"/>
              <a:gd name="connsiteY25" fmla="*/ 387734 h 1216669"/>
              <a:gd name="connsiteX26" fmla="*/ 5618589 w 5645537"/>
              <a:gd name="connsiteY26" fmla="*/ 372368 h 1216669"/>
              <a:gd name="connsiteX27" fmla="*/ 2170197 w 5645537"/>
              <a:gd name="connsiteY27" fmla="*/ 372368 h 1216669"/>
              <a:gd name="connsiteX28" fmla="*/ 2688508 w 5645537"/>
              <a:gd name="connsiteY28" fmla="*/ 372368 h 1216669"/>
              <a:gd name="connsiteX29" fmla="*/ 2657772 w 5645537"/>
              <a:gd name="connsiteY29" fmla="*/ 506665 h 1216669"/>
              <a:gd name="connsiteX30" fmla="*/ 2239249 w 5645537"/>
              <a:gd name="connsiteY30" fmla="*/ 863456 h 1216669"/>
              <a:gd name="connsiteX31" fmla="*/ 2588720 w 5645537"/>
              <a:gd name="connsiteY31" fmla="*/ 863456 h 1216669"/>
              <a:gd name="connsiteX32" fmla="*/ 2554194 w 5645537"/>
              <a:gd name="connsiteY32" fmla="*/ 1001752 h 1216669"/>
              <a:gd name="connsiteX33" fmla="*/ 2008935 w 5645537"/>
              <a:gd name="connsiteY33" fmla="*/ 1001752 h 1216669"/>
              <a:gd name="connsiteX34" fmla="*/ 2035882 w 5645537"/>
              <a:gd name="connsiteY34" fmla="*/ 875034 h 1216669"/>
              <a:gd name="connsiteX35" fmla="*/ 2462194 w 5645537"/>
              <a:gd name="connsiteY35" fmla="*/ 502876 h 1216669"/>
              <a:gd name="connsiteX36" fmla="*/ 2220091 w 5645537"/>
              <a:gd name="connsiteY36" fmla="*/ 502876 h 1216669"/>
              <a:gd name="connsiteX37" fmla="*/ 2170197 w 5645537"/>
              <a:gd name="connsiteY37" fmla="*/ 479721 h 1216669"/>
              <a:gd name="connsiteX38" fmla="*/ 2158618 w 5645537"/>
              <a:gd name="connsiteY38" fmla="*/ 422256 h 1216669"/>
              <a:gd name="connsiteX39" fmla="*/ 2170197 w 5645537"/>
              <a:gd name="connsiteY39" fmla="*/ 372368 h 1216669"/>
              <a:gd name="connsiteX40" fmla="*/ 4954384 w 5645537"/>
              <a:gd name="connsiteY40" fmla="*/ 357002 h 1216669"/>
              <a:gd name="connsiteX41" fmla="*/ 5153962 w 5645537"/>
              <a:gd name="connsiteY41" fmla="*/ 441411 h 1216669"/>
              <a:gd name="connsiteX42" fmla="*/ 5173119 w 5645537"/>
              <a:gd name="connsiteY42" fmla="*/ 686850 h 1216669"/>
              <a:gd name="connsiteX43" fmla="*/ 5161540 w 5645537"/>
              <a:gd name="connsiteY43" fmla="*/ 729160 h 1216669"/>
              <a:gd name="connsiteX44" fmla="*/ 4750807 w 5645537"/>
              <a:gd name="connsiteY44" fmla="*/ 729160 h 1216669"/>
              <a:gd name="connsiteX45" fmla="*/ 4762175 w 5645537"/>
              <a:gd name="connsiteY45" fmla="*/ 836723 h 1216669"/>
              <a:gd name="connsiteX46" fmla="*/ 4846806 w 5645537"/>
              <a:gd name="connsiteY46" fmla="*/ 875034 h 1216669"/>
              <a:gd name="connsiteX47" fmla="*/ 4935226 w 5645537"/>
              <a:gd name="connsiteY47" fmla="*/ 852090 h 1216669"/>
              <a:gd name="connsiteX48" fmla="*/ 4973542 w 5645537"/>
              <a:gd name="connsiteY48" fmla="*/ 821357 h 1216669"/>
              <a:gd name="connsiteX49" fmla="*/ 5019647 w 5645537"/>
              <a:gd name="connsiteY49" fmla="*/ 805991 h 1216669"/>
              <a:gd name="connsiteX50" fmla="*/ 5138593 w 5645537"/>
              <a:gd name="connsiteY50" fmla="*/ 805991 h 1216669"/>
              <a:gd name="connsiteX51" fmla="*/ 5004278 w 5645537"/>
              <a:gd name="connsiteY51" fmla="*/ 959443 h 1216669"/>
              <a:gd name="connsiteX52" fmla="*/ 4804491 w 5645537"/>
              <a:gd name="connsiteY52" fmla="*/ 1013330 h 1216669"/>
              <a:gd name="connsiteX53" fmla="*/ 4612492 w 5645537"/>
              <a:gd name="connsiteY53" fmla="*/ 924921 h 1216669"/>
              <a:gd name="connsiteX54" fmla="*/ 4593334 w 5645537"/>
              <a:gd name="connsiteY54" fmla="*/ 683061 h 1216669"/>
              <a:gd name="connsiteX55" fmla="*/ 4720070 w 5645537"/>
              <a:gd name="connsiteY55" fmla="*/ 445200 h 1216669"/>
              <a:gd name="connsiteX56" fmla="*/ 4954384 w 5645537"/>
              <a:gd name="connsiteY56" fmla="*/ 357002 h 1216669"/>
              <a:gd name="connsiteX57" fmla="*/ 4140285 w 5645537"/>
              <a:gd name="connsiteY57" fmla="*/ 357002 h 1216669"/>
              <a:gd name="connsiteX58" fmla="*/ 4328284 w 5645537"/>
              <a:gd name="connsiteY58" fmla="*/ 403101 h 1216669"/>
              <a:gd name="connsiteX59" fmla="*/ 4366810 w 5645537"/>
              <a:gd name="connsiteY59" fmla="*/ 533398 h 1216669"/>
              <a:gd name="connsiteX60" fmla="*/ 4316705 w 5645537"/>
              <a:gd name="connsiteY60" fmla="*/ 752314 h 1216669"/>
              <a:gd name="connsiteX61" fmla="*/ 4251442 w 5645537"/>
              <a:gd name="connsiteY61" fmla="*/ 897978 h 1216669"/>
              <a:gd name="connsiteX62" fmla="*/ 4151654 w 5645537"/>
              <a:gd name="connsiteY62" fmla="*/ 974809 h 1216669"/>
              <a:gd name="connsiteX63" fmla="*/ 4036497 w 5645537"/>
              <a:gd name="connsiteY63" fmla="*/ 1009330 h 1216669"/>
              <a:gd name="connsiteX64" fmla="*/ 3936708 w 5645537"/>
              <a:gd name="connsiteY64" fmla="*/ 1013330 h 1216669"/>
              <a:gd name="connsiteX65" fmla="*/ 3798393 w 5645537"/>
              <a:gd name="connsiteY65" fmla="*/ 967231 h 1216669"/>
              <a:gd name="connsiteX66" fmla="*/ 3771657 w 5645537"/>
              <a:gd name="connsiteY66" fmla="*/ 813569 h 1216669"/>
              <a:gd name="connsiteX67" fmla="*/ 3859866 w 5645537"/>
              <a:gd name="connsiteY67" fmla="*/ 671484 h 1216669"/>
              <a:gd name="connsiteX68" fmla="*/ 4021128 w 5645537"/>
              <a:gd name="connsiteY68" fmla="*/ 614018 h 1216669"/>
              <a:gd name="connsiteX69" fmla="*/ 4090391 w 5645537"/>
              <a:gd name="connsiteY69" fmla="*/ 606440 h 1216669"/>
              <a:gd name="connsiteX70" fmla="*/ 4209337 w 5645537"/>
              <a:gd name="connsiteY70" fmla="*/ 544975 h 1216669"/>
              <a:gd name="connsiteX71" fmla="*/ 4182390 w 5645537"/>
              <a:gd name="connsiteY71" fmla="*/ 498877 h 1216669"/>
              <a:gd name="connsiteX72" fmla="*/ 4117128 w 5645537"/>
              <a:gd name="connsiteY72" fmla="*/ 487510 h 1216669"/>
              <a:gd name="connsiteX73" fmla="*/ 4055654 w 5645537"/>
              <a:gd name="connsiteY73" fmla="*/ 498877 h 1216669"/>
              <a:gd name="connsiteX74" fmla="*/ 4009549 w 5645537"/>
              <a:gd name="connsiteY74" fmla="*/ 533398 h 1216669"/>
              <a:gd name="connsiteX75" fmla="*/ 3852077 w 5645537"/>
              <a:gd name="connsiteY75" fmla="*/ 533398 h 1216669"/>
              <a:gd name="connsiteX76" fmla="*/ 3944287 w 5645537"/>
              <a:gd name="connsiteY76" fmla="*/ 410679 h 1216669"/>
              <a:gd name="connsiteX77" fmla="*/ 4140285 w 5645537"/>
              <a:gd name="connsiteY77" fmla="*/ 357002 h 1216669"/>
              <a:gd name="connsiteX78" fmla="*/ 3575659 w 5645537"/>
              <a:gd name="connsiteY78" fmla="*/ 357002 h 1216669"/>
              <a:gd name="connsiteX79" fmla="*/ 3775447 w 5645537"/>
              <a:gd name="connsiteY79" fmla="*/ 441411 h 1216669"/>
              <a:gd name="connsiteX80" fmla="*/ 3809973 w 5645537"/>
              <a:gd name="connsiteY80" fmla="*/ 564130 h 1216669"/>
              <a:gd name="connsiteX81" fmla="*/ 3644922 w 5645537"/>
              <a:gd name="connsiteY81" fmla="*/ 564130 h 1216669"/>
              <a:gd name="connsiteX82" fmla="*/ 3629553 w 5645537"/>
              <a:gd name="connsiteY82" fmla="*/ 529609 h 1216669"/>
              <a:gd name="connsiteX83" fmla="*/ 3548712 w 5645537"/>
              <a:gd name="connsiteY83" fmla="*/ 495088 h 1216669"/>
              <a:gd name="connsiteX84" fmla="*/ 3456713 w 5645537"/>
              <a:gd name="connsiteY84" fmla="*/ 529609 h 1216669"/>
              <a:gd name="connsiteX85" fmla="*/ 3376082 w 5645537"/>
              <a:gd name="connsiteY85" fmla="*/ 683061 h 1216669"/>
              <a:gd name="connsiteX86" fmla="*/ 3383661 w 5645537"/>
              <a:gd name="connsiteY86" fmla="*/ 836723 h 1216669"/>
              <a:gd name="connsiteX87" fmla="*/ 3468081 w 5645537"/>
              <a:gd name="connsiteY87" fmla="*/ 875034 h 1216669"/>
              <a:gd name="connsiteX88" fmla="*/ 3541133 w 5645537"/>
              <a:gd name="connsiteY88" fmla="*/ 859667 h 1216669"/>
              <a:gd name="connsiteX89" fmla="*/ 3571870 w 5645537"/>
              <a:gd name="connsiteY89" fmla="*/ 836723 h 1216669"/>
              <a:gd name="connsiteX90" fmla="*/ 3594817 w 5645537"/>
              <a:gd name="connsiteY90" fmla="*/ 821357 h 1216669"/>
              <a:gd name="connsiteX91" fmla="*/ 3640922 w 5645537"/>
              <a:gd name="connsiteY91" fmla="*/ 805991 h 1216669"/>
              <a:gd name="connsiteX92" fmla="*/ 3760079 w 5645537"/>
              <a:gd name="connsiteY92" fmla="*/ 805991 h 1216669"/>
              <a:gd name="connsiteX93" fmla="*/ 3625553 w 5645537"/>
              <a:gd name="connsiteY93" fmla="*/ 959443 h 1216669"/>
              <a:gd name="connsiteX94" fmla="*/ 3429766 w 5645537"/>
              <a:gd name="connsiteY94" fmla="*/ 1013330 h 1216669"/>
              <a:gd name="connsiteX95" fmla="*/ 3237767 w 5645537"/>
              <a:gd name="connsiteY95" fmla="*/ 924921 h 1216669"/>
              <a:gd name="connsiteX96" fmla="*/ 3214820 w 5645537"/>
              <a:gd name="connsiteY96" fmla="*/ 683061 h 1216669"/>
              <a:gd name="connsiteX97" fmla="*/ 3345345 w 5645537"/>
              <a:gd name="connsiteY97" fmla="*/ 445200 h 1216669"/>
              <a:gd name="connsiteX98" fmla="*/ 3575659 w 5645537"/>
              <a:gd name="connsiteY98" fmla="*/ 357002 h 1216669"/>
              <a:gd name="connsiteX99" fmla="*/ 2984294 w 5645537"/>
              <a:gd name="connsiteY99" fmla="*/ 357002 h 1216669"/>
              <a:gd name="connsiteX100" fmla="*/ 3168714 w 5645537"/>
              <a:gd name="connsiteY100" fmla="*/ 410679 h 1216669"/>
              <a:gd name="connsiteX101" fmla="*/ 3207030 w 5645537"/>
              <a:gd name="connsiteY101" fmla="*/ 564130 h 1216669"/>
              <a:gd name="connsiteX102" fmla="*/ 3103241 w 5645537"/>
              <a:gd name="connsiteY102" fmla="*/ 564130 h 1216669"/>
              <a:gd name="connsiteX103" fmla="*/ 3045768 w 5645537"/>
              <a:gd name="connsiteY103" fmla="*/ 525820 h 1216669"/>
              <a:gd name="connsiteX104" fmla="*/ 3030399 w 5645537"/>
              <a:gd name="connsiteY104" fmla="*/ 506665 h 1216669"/>
              <a:gd name="connsiteX105" fmla="*/ 2957558 w 5645537"/>
              <a:gd name="connsiteY105" fmla="*/ 483510 h 1216669"/>
              <a:gd name="connsiteX106" fmla="*/ 2880716 w 5645537"/>
              <a:gd name="connsiteY106" fmla="*/ 498877 h 1216669"/>
              <a:gd name="connsiteX107" fmla="*/ 2849980 w 5645537"/>
              <a:gd name="connsiteY107" fmla="*/ 541186 h 1216669"/>
              <a:gd name="connsiteX108" fmla="*/ 2957558 w 5645537"/>
              <a:gd name="connsiteY108" fmla="*/ 606440 h 1216669"/>
              <a:gd name="connsiteX109" fmla="*/ 3003452 w 5645537"/>
              <a:gd name="connsiteY109" fmla="*/ 614018 h 1216669"/>
              <a:gd name="connsiteX110" fmla="*/ 3153346 w 5645537"/>
              <a:gd name="connsiteY110" fmla="*/ 686850 h 1216669"/>
              <a:gd name="connsiteX111" fmla="*/ 3172503 w 5645537"/>
              <a:gd name="connsiteY111" fmla="*/ 802202 h 1216669"/>
              <a:gd name="connsiteX112" fmla="*/ 3061136 w 5645537"/>
              <a:gd name="connsiteY112" fmla="*/ 963232 h 1216669"/>
              <a:gd name="connsiteX113" fmla="*/ 2834611 w 5645537"/>
              <a:gd name="connsiteY113" fmla="*/ 1013330 h 1216669"/>
              <a:gd name="connsiteX114" fmla="*/ 2646402 w 5645537"/>
              <a:gd name="connsiteY114" fmla="*/ 959443 h 1216669"/>
              <a:gd name="connsiteX115" fmla="*/ 2611876 w 5645537"/>
              <a:gd name="connsiteY115" fmla="*/ 802202 h 1216669"/>
              <a:gd name="connsiteX116" fmla="*/ 2615666 w 5645537"/>
              <a:gd name="connsiteY116" fmla="*/ 794413 h 1216669"/>
              <a:gd name="connsiteX117" fmla="*/ 2776928 w 5645537"/>
              <a:gd name="connsiteY117" fmla="*/ 794413 h 1216669"/>
              <a:gd name="connsiteX118" fmla="*/ 2796085 w 5645537"/>
              <a:gd name="connsiteY118" fmla="*/ 863456 h 1216669"/>
              <a:gd name="connsiteX119" fmla="*/ 2884506 w 5645537"/>
              <a:gd name="connsiteY119" fmla="*/ 886611 h 1216669"/>
              <a:gd name="connsiteX120" fmla="*/ 2961347 w 5645537"/>
              <a:gd name="connsiteY120" fmla="*/ 871245 h 1216669"/>
              <a:gd name="connsiteX121" fmla="*/ 2999663 w 5645537"/>
              <a:gd name="connsiteY121" fmla="*/ 825146 h 1216669"/>
              <a:gd name="connsiteX122" fmla="*/ 2915242 w 5645537"/>
              <a:gd name="connsiteY122" fmla="*/ 763681 h 1216669"/>
              <a:gd name="connsiteX123" fmla="*/ 2853769 w 5645537"/>
              <a:gd name="connsiteY123" fmla="*/ 748315 h 1216669"/>
              <a:gd name="connsiteX124" fmla="*/ 2703876 w 5645537"/>
              <a:gd name="connsiteY124" fmla="*/ 675483 h 1216669"/>
              <a:gd name="connsiteX125" fmla="*/ 2680928 w 5645537"/>
              <a:gd name="connsiteY125" fmla="*/ 560341 h 1216669"/>
              <a:gd name="connsiteX126" fmla="*/ 2784717 w 5645537"/>
              <a:gd name="connsiteY126" fmla="*/ 410679 h 1216669"/>
              <a:gd name="connsiteX127" fmla="*/ 2984294 w 5645537"/>
              <a:gd name="connsiteY127" fmla="*/ 357002 h 1216669"/>
              <a:gd name="connsiteX128" fmla="*/ 1519806 w 5645537"/>
              <a:gd name="connsiteY128" fmla="*/ 330927 h 1216669"/>
              <a:gd name="connsiteX129" fmla="*/ 1966618 w 5645537"/>
              <a:gd name="connsiteY129" fmla="*/ 617807 h 1216669"/>
              <a:gd name="connsiteX130" fmla="*/ 1655673 w 5645537"/>
              <a:gd name="connsiteY130" fmla="*/ 936499 h 1216669"/>
              <a:gd name="connsiteX131" fmla="*/ 1133362 w 5645537"/>
              <a:gd name="connsiteY131" fmla="*/ 1216669 h 1216669"/>
              <a:gd name="connsiteX132" fmla="*/ 826206 w 5645537"/>
              <a:gd name="connsiteY132" fmla="*/ 1147626 h 1216669"/>
              <a:gd name="connsiteX133" fmla="*/ 757154 w 5645537"/>
              <a:gd name="connsiteY133" fmla="*/ 1155415 h 1216669"/>
              <a:gd name="connsiteX134" fmla="*/ 545788 w 5645537"/>
              <a:gd name="connsiteY134" fmla="*/ 1067006 h 1216669"/>
              <a:gd name="connsiteX135" fmla="*/ 1490412 w 5645537"/>
              <a:gd name="connsiteY135" fmla="*/ 771469 h 1216669"/>
              <a:gd name="connsiteX136" fmla="*/ 1732515 w 5645537"/>
              <a:gd name="connsiteY136" fmla="*/ 598862 h 1216669"/>
              <a:gd name="connsiteX137" fmla="*/ 972100 w 5645537"/>
              <a:gd name="connsiteY137" fmla="*/ 591074 h 1216669"/>
              <a:gd name="connsiteX138" fmla="*/ 1519806 w 5645537"/>
              <a:gd name="connsiteY138" fmla="*/ 330927 h 1216669"/>
              <a:gd name="connsiteX139" fmla="*/ 4501125 w 5645537"/>
              <a:gd name="connsiteY139" fmla="*/ 187973 h 1216669"/>
              <a:gd name="connsiteX140" fmla="*/ 4589545 w 5645537"/>
              <a:gd name="connsiteY140" fmla="*/ 187973 h 1216669"/>
              <a:gd name="connsiteX141" fmla="*/ 4639439 w 5645537"/>
              <a:gd name="connsiteY141" fmla="*/ 207129 h 1216669"/>
              <a:gd name="connsiteX142" fmla="*/ 4650808 w 5645537"/>
              <a:gd name="connsiteY142" fmla="*/ 264805 h 1216669"/>
              <a:gd name="connsiteX143" fmla="*/ 4481967 w 5645537"/>
              <a:gd name="connsiteY143" fmla="*/ 1001752 h 1216669"/>
              <a:gd name="connsiteX144" fmla="*/ 4316705 w 5645537"/>
              <a:gd name="connsiteY144" fmla="*/ 1001752 h 1216669"/>
              <a:gd name="connsiteX145" fmla="*/ 4501125 w 5645537"/>
              <a:gd name="connsiteY145" fmla="*/ 187973 h 1216669"/>
              <a:gd name="connsiteX146" fmla="*/ 1037363 w 5645537"/>
              <a:gd name="connsiteY146" fmla="*/ 0 h 1216669"/>
              <a:gd name="connsiteX147" fmla="*/ 1432938 w 5645537"/>
              <a:gd name="connsiteY147" fmla="*/ 107353 h 1216669"/>
              <a:gd name="connsiteX148" fmla="*/ 849364 w 5645537"/>
              <a:gd name="connsiteY148" fmla="*/ 291748 h 1216669"/>
              <a:gd name="connsiteX149" fmla="*/ 880101 w 5645537"/>
              <a:gd name="connsiteY149" fmla="*/ 303115 h 1216669"/>
              <a:gd name="connsiteX150" fmla="*/ 1271677 w 5645537"/>
              <a:gd name="connsiteY150" fmla="*/ 264805 h 1216669"/>
              <a:gd name="connsiteX151" fmla="*/ 480735 w 5645537"/>
              <a:gd name="connsiteY151" fmla="*/ 1059428 h 1216669"/>
              <a:gd name="connsiteX152" fmla="*/ 469157 w 5645537"/>
              <a:gd name="connsiteY152" fmla="*/ 1059428 h 1216669"/>
              <a:gd name="connsiteX153" fmla="*/ 739 w 5645537"/>
              <a:gd name="connsiteY153" fmla="*/ 671484 h 1216669"/>
              <a:gd name="connsiteX154" fmla="*/ 469157 w 5645537"/>
              <a:gd name="connsiteY154" fmla="*/ 172607 h 1216669"/>
              <a:gd name="connsiteX155" fmla="*/ 572735 w 5645537"/>
              <a:gd name="connsiteY155" fmla="*/ 184184 h 1216669"/>
              <a:gd name="connsiteX156" fmla="*/ 1037363 w 5645537"/>
              <a:gd name="connsiteY156" fmla="*/ 0 h 1216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</a:cxnLst>
            <a:rect l="l" t="t" r="r" b="b"/>
            <a:pathLst>
              <a:path w="5645537" h="1216669">
                <a:moveTo>
                  <a:pt x="4178601" y="683061"/>
                </a:moveTo>
                <a:cubicBezTo>
                  <a:pt x="4155654" y="694638"/>
                  <a:pt x="4121127" y="706215"/>
                  <a:pt x="4078812" y="713793"/>
                </a:cubicBezTo>
                <a:cubicBezTo>
                  <a:pt x="4021128" y="725371"/>
                  <a:pt x="4021128" y="725371"/>
                  <a:pt x="4021128" y="725371"/>
                </a:cubicBezTo>
                <a:cubicBezTo>
                  <a:pt x="3990392" y="736948"/>
                  <a:pt x="3971234" y="744526"/>
                  <a:pt x="3952076" y="756103"/>
                </a:cubicBezTo>
                <a:cubicBezTo>
                  <a:pt x="3940497" y="775258"/>
                  <a:pt x="3928919" y="794413"/>
                  <a:pt x="3925129" y="809780"/>
                </a:cubicBezTo>
                <a:cubicBezTo>
                  <a:pt x="3921340" y="832724"/>
                  <a:pt x="3921340" y="852090"/>
                  <a:pt x="3932708" y="867245"/>
                </a:cubicBezTo>
                <a:cubicBezTo>
                  <a:pt x="3944287" y="878823"/>
                  <a:pt x="3963445" y="886611"/>
                  <a:pt x="3990392" y="886611"/>
                </a:cubicBezTo>
                <a:cubicBezTo>
                  <a:pt x="4036497" y="886611"/>
                  <a:pt x="4071023" y="875034"/>
                  <a:pt x="4105759" y="848090"/>
                </a:cubicBezTo>
                <a:cubicBezTo>
                  <a:pt x="4136496" y="821357"/>
                  <a:pt x="4155654" y="786836"/>
                  <a:pt x="4167022" y="744526"/>
                </a:cubicBezTo>
                <a:close/>
                <a:moveTo>
                  <a:pt x="4927437" y="495088"/>
                </a:moveTo>
                <a:cubicBezTo>
                  <a:pt x="4892911" y="495088"/>
                  <a:pt x="4862174" y="506665"/>
                  <a:pt x="4835227" y="529609"/>
                </a:cubicBezTo>
                <a:cubicBezTo>
                  <a:pt x="4804491" y="548764"/>
                  <a:pt x="4785333" y="583496"/>
                  <a:pt x="4777543" y="621596"/>
                </a:cubicBezTo>
                <a:cubicBezTo>
                  <a:pt x="5019647" y="621596"/>
                  <a:pt x="5019647" y="621596"/>
                  <a:pt x="5019647" y="621596"/>
                </a:cubicBezTo>
                <a:cubicBezTo>
                  <a:pt x="5023436" y="579497"/>
                  <a:pt x="5019647" y="548764"/>
                  <a:pt x="5008068" y="529609"/>
                </a:cubicBezTo>
                <a:cubicBezTo>
                  <a:pt x="4992700" y="506665"/>
                  <a:pt x="4965752" y="495088"/>
                  <a:pt x="4927437" y="495088"/>
                </a:cubicBezTo>
                <a:close/>
                <a:moveTo>
                  <a:pt x="5618589" y="372368"/>
                </a:moveTo>
                <a:cubicBezTo>
                  <a:pt x="5622379" y="372368"/>
                  <a:pt x="5641747" y="372368"/>
                  <a:pt x="5645537" y="372368"/>
                </a:cubicBezTo>
                <a:cubicBezTo>
                  <a:pt x="5645537" y="372368"/>
                  <a:pt x="5645537" y="372368"/>
                  <a:pt x="5607011" y="514243"/>
                </a:cubicBezTo>
                <a:cubicBezTo>
                  <a:pt x="5607011" y="514243"/>
                  <a:pt x="5499432" y="506665"/>
                  <a:pt x="5441959" y="571919"/>
                </a:cubicBezTo>
                <a:cubicBezTo>
                  <a:pt x="5419012" y="598862"/>
                  <a:pt x="5395854" y="629384"/>
                  <a:pt x="5384485" y="679272"/>
                </a:cubicBezTo>
                <a:cubicBezTo>
                  <a:pt x="5384485" y="679272"/>
                  <a:pt x="5384485" y="679272"/>
                  <a:pt x="5311433" y="1001752"/>
                </a:cubicBezTo>
                <a:cubicBezTo>
                  <a:pt x="5311433" y="1001752"/>
                  <a:pt x="5311433" y="1001752"/>
                  <a:pt x="5142383" y="1001752"/>
                </a:cubicBezTo>
                <a:cubicBezTo>
                  <a:pt x="5142383" y="1001752"/>
                  <a:pt x="5142383" y="1001752"/>
                  <a:pt x="5215435" y="694638"/>
                </a:cubicBezTo>
                <a:cubicBezTo>
                  <a:pt x="5227014" y="633173"/>
                  <a:pt x="5249961" y="583496"/>
                  <a:pt x="5276907" y="541186"/>
                </a:cubicBezTo>
                <a:cubicBezTo>
                  <a:pt x="5303855" y="498877"/>
                  <a:pt x="5338381" y="464355"/>
                  <a:pt x="5372907" y="441411"/>
                </a:cubicBezTo>
                <a:cubicBezTo>
                  <a:pt x="5411223" y="418467"/>
                  <a:pt x="5449749" y="399312"/>
                  <a:pt x="5491853" y="387734"/>
                </a:cubicBezTo>
                <a:cubicBezTo>
                  <a:pt x="5534169" y="376157"/>
                  <a:pt x="5576273" y="372368"/>
                  <a:pt x="5618589" y="372368"/>
                </a:cubicBezTo>
                <a:close/>
                <a:moveTo>
                  <a:pt x="2170197" y="372368"/>
                </a:moveTo>
                <a:cubicBezTo>
                  <a:pt x="2170197" y="372368"/>
                  <a:pt x="2170197" y="372368"/>
                  <a:pt x="2688508" y="372368"/>
                </a:cubicBezTo>
                <a:cubicBezTo>
                  <a:pt x="2688508" y="372368"/>
                  <a:pt x="2688508" y="372368"/>
                  <a:pt x="2657772" y="506665"/>
                </a:cubicBezTo>
                <a:lnTo>
                  <a:pt x="2239249" y="863456"/>
                </a:lnTo>
                <a:cubicBezTo>
                  <a:pt x="2239249" y="863456"/>
                  <a:pt x="2239249" y="863456"/>
                  <a:pt x="2588720" y="863456"/>
                </a:cubicBezTo>
                <a:cubicBezTo>
                  <a:pt x="2588720" y="863456"/>
                  <a:pt x="2588720" y="863456"/>
                  <a:pt x="2554194" y="1001752"/>
                </a:cubicBezTo>
                <a:cubicBezTo>
                  <a:pt x="2554194" y="1001752"/>
                  <a:pt x="2554194" y="1001752"/>
                  <a:pt x="2008935" y="1001752"/>
                </a:cubicBezTo>
                <a:cubicBezTo>
                  <a:pt x="2008935" y="1001752"/>
                  <a:pt x="2008935" y="1001752"/>
                  <a:pt x="2035882" y="875034"/>
                </a:cubicBezTo>
                <a:cubicBezTo>
                  <a:pt x="2035882" y="875034"/>
                  <a:pt x="2035882" y="875034"/>
                  <a:pt x="2462194" y="502876"/>
                </a:cubicBezTo>
                <a:cubicBezTo>
                  <a:pt x="2462194" y="502876"/>
                  <a:pt x="2462194" y="502876"/>
                  <a:pt x="2220091" y="502876"/>
                </a:cubicBezTo>
                <a:cubicBezTo>
                  <a:pt x="2197144" y="502876"/>
                  <a:pt x="2181776" y="495088"/>
                  <a:pt x="2170197" y="479721"/>
                </a:cubicBezTo>
                <a:cubicBezTo>
                  <a:pt x="2158618" y="464355"/>
                  <a:pt x="2154828" y="445200"/>
                  <a:pt x="2158618" y="422256"/>
                </a:cubicBezTo>
                <a:cubicBezTo>
                  <a:pt x="2158618" y="422256"/>
                  <a:pt x="2158618" y="422256"/>
                  <a:pt x="2170197" y="372368"/>
                </a:cubicBezTo>
                <a:close/>
                <a:moveTo>
                  <a:pt x="4954384" y="357002"/>
                </a:moveTo>
                <a:cubicBezTo>
                  <a:pt x="5046383" y="357002"/>
                  <a:pt x="5115436" y="383946"/>
                  <a:pt x="5153962" y="441411"/>
                </a:cubicBezTo>
                <a:cubicBezTo>
                  <a:pt x="5192277" y="502876"/>
                  <a:pt x="5200066" y="583496"/>
                  <a:pt x="5173119" y="686850"/>
                </a:cubicBezTo>
                <a:cubicBezTo>
                  <a:pt x="5173119" y="694638"/>
                  <a:pt x="5165540" y="725371"/>
                  <a:pt x="5161540" y="729160"/>
                </a:cubicBezTo>
                <a:cubicBezTo>
                  <a:pt x="4750807" y="729160"/>
                  <a:pt x="4750807" y="729160"/>
                  <a:pt x="4750807" y="729160"/>
                </a:cubicBezTo>
                <a:cubicBezTo>
                  <a:pt x="4743017" y="779047"/>
                  <a:pt x="4746807" y="813569"/>
                  <a:pt x="4762175" y="836723"/>
                </a:cubicBezTo>
                <a:cubicBezTo>
                  <a:pt x="4777543" y="863456"/>
                  <a:pt x="4804491" y="878823"/>
                  <a:pt x="4846806" y="875034"/>
                </a:cubicBezTo>
                <a:cubicBezTo>
                  <a:pt x="4904490" y="875034"/>
                  <a:pt x="4927437" y="855878"/>
                  <a:pt x="4935226" y="852090"/>
                </a:cubicBezTo>
                <a:cubicBezTo>
                  <a:pt x="4939016" y="848090"/>
                  <a:pt x="4958174" y="828935"/>
                  <a:pt x="4973542" y="821357"/>
                </a:cubicBezTo>
                <a:cubicBezTo>
                  <a:pt x="4985121" y="809780"/>
                  <a:pt x="5000489" y="805991"/>
                  <a:pt x="5019647" y="805991"/>
                </a:cubicBezTo>
                <a:cubicBezTo>
                  <a:pt x="5138593" y="805991"/>
                  <a:pt x="5138593" y="805991"/>
                  <a:pt x="5138593" y="805991"/>
                </a:cubicBezTo>
                <a:cubicBezTo>
                  <a:pt x="5104067" y="875034"/>
                  <a:pt x="5057962" y="924921"/>
                  <a:pt x="5004278" y="959443"/>
                </a:cubicBezTo>
                <a:cubicBezTo>
                  <a:pt x="4946595" y="993964"/>
                  <a:pt x="4881332" y="1013330"/>
                  <a:pt x="4804491" y="1013330"/>
                </a:cubicBezTo>
                <a:cubicBezTo>
                  <a:pt x="4716070" y="1013330"/>
                  <a:pt x="4650808" y="986386"/>
                  <a:pt x="4612492" y="924921"/>
                </a:cubicBezTo>
                <a:cubicBezTo>
                  <a:pt x="4577966" y="871245"/>
                  <a:pt x="4570387" y="786836"/>
                  <a:pt x="4593334" y="683061"/>
                </a:cubicBezTo>
                <a:cubicBezTo>
                  <a:pt x="4616282" y="579497"/>
                  <a:pt x="4658597" y="502876"/>
                  <a:pt x="4720070" y="445200"/>
                </a:cubicBezTo>
                <a:cubicBezTo>
                  <a:pt x="4785333" y="387734"/>
                  <a:pt x="4862174" y="357002"/>
                  <a:pt x="4954384" y="357002"/>
                </a:cubicBezTo>
                <a:close/>
                <a:moveTo>
                  <a:pt x="4140285" y="357002"/>
                </a:moveTo>
                <a:cubicBezTo>
                  <a:pt x="4228495" y="357002"/>
                  <a:pt x="4293758" y="372368"/>
                  <a:pt x="4328284" y="403101"/>
                </a:cubicBezTo>
                <a:cubicBezTo>
                  <a:pt x="4366810" y="433833"/>
                  <a:pt x="4382178" y="479721"/>
                  <a:pt x="4366810" y="533398"/>
                </a:cubicBezTo>
                <a:lnTo>
                  <a:pt x="4316705" y="752314"/>
                </a:lnTo>
                <a:cubicBezTo>
                  <a:pt x="4305337" y="813569"/>
                  <a:pt x="4282179" y="863456"/>
                  <a:pt x="4251442" y="897978"/>
                </a:cubicBezTo>
                <a:cubicBezTo>
                  <a:pt x="4220916" y="936499"/>
                  <a:pt x="4186390" y="959443"/>
                  <a:pt x="4151654" y="974809"/>
                </a:cubicBezTo>
                <a:cubicBezTo>
                  <a:pt x="4113338" y="993964"/>
                  <a:pt x="4075023" y="1005541"/>
                  <a:pt x="4036497" y="1009330"/>
                </a:cubicBezTo>
                <a:cubicBezTo>
                  <a:pt x="3998181" y="1013330"/>
                  <a:pt x="3967445" y="1013330"/>
                  <a:pt x="3936708" y="1013330"/>
                </a:cubicBezTo>
                <a:cubicBezTo>
                  <a:pt x="3882814" y="1013330"/>
                  <a:pt x="3832919" y="997963"/>
                  <a:pt x="3798393" y="967231"/>
                </a:cubicBezTo>
                <a:cubicBezTo>
                  <a:pt x="3763867" y="936499"/>
                  <a:pt x="3752288" y="886611"/>
                  <a:pt x="3771657" y="813569"/>
                </a:cubicBezTo>
                <a:cubicBezTo>
                  <a:pt x="3786814" y="748315"/>
                  <a:pt x="3813762" y="702216"/>
                  <a:pt x="3859866" y="671484"/>
                </a:cubicBezTo>
                <a:cubicBezTo>
                  <a:pt x="3905971" y="644751"/>
                  <a:pt x="3959655" y="625385"/>
                  <a:pt x="4021128" y="614018"/>
                </a:cubicBezTo>
                <a:cubicBezTo>
                  <a:pt x="4028918" y="614018"/>
                  <a:pt x="4075023" y="606440"/>
                  <a:pt x="4090391" y="606440"/>
                </a:cubicBezTo>
                <a:cubicBezTo>
                  <a:pt x="4163232" y="594863"/>
                  <a:pt x="4201548" y="575708"/>
                  <a:pt x="4209337" y="544975"/>
                </a:cubicBezTo>
                <a:cubicBezTo>
                  <a:pt x="4213127" y="522031"/>
                  <a:pt x="4205548" y="506665"/>
                  <a:pt x="4182390" y="498877"/>
                </a:cubicBezTo>
                <a:cubicBezTo>
                  <a:pt x="4159443" y="491299"/>
                  <a:pt x="4136496" y="487510"/>
                  <a:pt x="4117128" y="487510"/>
                </a:cubicBezTo>
                <a:cubicBezTo>
                  <a:pt x="4094180" y="487510"/>
                  <a:pt x="4075023" y="491299"/>
                  <a:pt x="4055654" y="498877"/>
                </a:cubicBezTo>
                <a:cubicBezTo>
                  <a:pt x="4036497" y="502876"/>
                  <a:pt x="4021128" y="514243"/>
                  <a:pt x="4009549" y="533398"/>
                </a:cubicBezTo>
                <a:cubicBezTo>
                  <a:pt x="3852077" y="533398"/>
                  <a:pt x="3852077" y="533398"/>
                  <a:pt x="3852077" y="533398"/>
                </a:cubicBezTo>
                <a:cubicBezTo>
                  <a:pt x="3867445" y="483510"/>
                  <a:pt x="3898182" y="445200"/>
                  <a:pt x="3944287" y="410679"/>
                </a:cubicBezTo>
                <a:cubicBezTo>
                  <a:pt x="3994181" y="376157"/>
                  <a:pt x="4059654" y="357002"/>
                  <a:pt x="4140285" y="357002"/>
                </a:cubicBezTo>
                <a:close/>
                <a:moveTo>
                  <a:pt x="3575659" y="357002"/>
                </a:moveTo>
                <a:cubicBezTo>
                  <a:pt x="3671658" y="357002"/>
                  <a:pt x="3737132" y="383946"/>
                  <a:pt x="3775447" y="441411"/>
                </a:cubicBezTo>
                <a:cubicBezTo>
                  <a:pt x="3798394" y="475932"/>
                  <a:pt x="3809973" y="518242"/>
                  <a:pt x="3809973" y="564130"/>
                </a:cubicBezTo>
                <a:cubicBezTo>
                  <a:pt x="3809973" y="564130"/>
                  <a:pt x="3809973" y="564130"/>
                  <a:pt x="3644922" y="564130"/>
                </a:cubicBezTo>
                <a:cubicBezTo>
                  <a:pt x="3640922" y="548764"/>
                  <a:pt x="3633343" y="537397"/>
                  <a:pt x="3629553" y="529609"/>
                </a:cubicBezTo>
                <a:cubicBezTo>
                  <a:pt x="3614185" y="506665"/>
                  <a:pt x="3587238" y="495088"/>
                  <a:pt x="3548712" y="495088"/>
                </a:cubicBezTo>
                <a:cubicBezTo>
                  <a:pt x="3514186" y="495088"/>
                  <a:pt x="3483449" y="506665"/>
                  <a:pt x="3456713" y="529609"/>
                </a:cubicBezTo>
                <a:cubicBezTo>
                  <a:pt x="3418187" y="560341"/>
                  <a:pt x="3395240" y="610019"/>
                  <a:pt x="3376082" y="683061"/>
                </a:cubicBezTo>
                <a:cubicBezTo>
                  <a:pt x="3360713" y="756103"/>
                  <a:pt x="3364503" y="809780"/>
                  <a:pt x="3383661" y="836723"/>
                </a:cubicBezTo>
                <a:cubicBezTo>
                  <a:pt x="3399029" y="863456"/>
                  <a:pt x="3425976" y="875034"/>
                  <a:pt x="3468081" y="875034"/>
                </a:cubicBezTo>
                <a:cubicBezTo>
                  <a:pt x="3495028" y="875034"/>
                  <a:pt x="3517975" y="871245"/>
                  <a:pt x="3541133" y="859667"/>
                </a:cubicBezTo>
                <a:cubicBezTo>
                  <a:pt x="3544923" y="859667"/>
                  <a:pt x="3568080" y="844301"/>
                  <a:pt x="3571870" y="836723"/>
                </a:cubicBezTo>
                <a:cubicBezTo>
                  <a:pt x="3575659" y="832724"/>
                  <a:pt x="3583449" y="828935"/>
                  <a:pt x="3594817" y="821357"/>
                </a:cubicBezTo>
                <a:cubicBezTo>
                  <a:pt x="3606396" y="809780"/>
                  <a:pt x="3621764" y="805991"/>
                  <a:pt x="3640922" y="805991"/>
                </a:cubicBezTo>
                <a:cubicBezTo>
                  <a:pt x="3640922" y="805991"/>
                  <a:pt x="3640922" y="805991"/>
                  <a:pt x="3760079" y="805991"/>
                </a:cubicBezTo>
                <a:cubicBezTo>
                  <a:pt x="3725553" y="875034"/>
                  <a:pt x="3683237" y="924921"/>
                  <a:pt x="3625553" y="959443"/>
                </a:cubicBezTo>
                <a:cubicBezTo>
                  <a:pt x="3568080" y="993964"/>
                  <a:pt x="3502607" y="1013330"/>
                  <a:pt x="3429766" y="1013330"/>
                </a:cubicBezTo>
                <a:cubicBezTo>
                  <a:pt x="3337556" y="1013330"/>
                  <a:pt x="3272293" y="986386"/>
                  <a:pt x="3237767" y="924921"/>
                </a:cubicBezTo>
                <a:cubicBezTo>
                  <a:pt x="3199452" y="871245"/>
                  <a:pt x="3191662" y="786836"/>
                  <a:pt x="3214820" y="683061"/>
                </a:cubicBezTo>
                <a:cubicBezTo>
                  <a:pt x="3241557" y="579497"/>
                  <a:pt x="3283872" y="502876"/>
                  <a:pt x="3345345" y="445200"/>
                </a:cubicBezTo>
                <a:cubicBezTo>
                  <a:pt x="3406818" y="387734"/>
                  <a:pt x="3483449" y="357002"/>
                  <a:pt x="3575659" y="357002"/>
                </a:cubicBezTo>
                <a:close/>
                <a:moveTo>
                  <a:pt x="2984294" y="357002"/>
                </a:moveTo>
                <a:cubicBezTo>
                  <a:pt x="3064925" y="357002"/>
                  <a:pt x="3126399" y="376157"/>
                  <a:pt x="3168714" y="410679"/>
                </a:cubicBezTo>
                <a:cubicBezTo>
                  <a:pt x="3203240" y="452988"/>
                  <a:pt x="3218608" y="502876"/>
                  <a:pt x="3207030" y="564130"/>
                </a:cubicBezTo>
                <a:cubicBezTo>
                  <a:pt x="3207030" y="564130"/>
                  <a:pt x="3207030" y="564130"/>
                  <a:pt x="3103241" y="564130"/>
                </a:cubicBezTo>
                <a:cubicBezTo>
                  <a:pt x="3072504" y="564130"/>
                  <a:pt x="3053347" y="552764"/>
                  <a:pt x="3045768" y="525820"/>
                </a:cubicBezTo>
                <a:cubicBezTo>
                  <a:pt x="3037978" y="518242"/>
                  <a:pt x="3034189" y="514243"/>
                  <a:pt x="3030399" y="506665"/>
                </a:cubicBezTo>
                <a:cubicBezTo>
                  <a:pt x="3015031" y="491299"/>
                  <a:pt x="2988084" y="483510"/>
                  <a:pt x="2957558" y="483510"/>
                </a:cubicBezTo>
                <a:cubicBezTo>
                  <a:pt x="2923032" y="483510"/>
                  <a:pt x="2899874" y="491299"/>
                  <a:pt x="2880716" y="498877"/>
                </a:cubicBezTo>
                <a:cubicBezTo>
                  <a:pt x="2865348" y="510454"/>
                  <a:pt x="2853769" y="522031"/>
                  <a:pt x="2849980" y="541186"/>
                </a:cubicBezTo>
                <a:cubicBezTo>
                  <a:pt x="2846190" y="568130"/>
                  <a:pt x="2880716" y="587285"/>
                  <a:pt x="2957558" y="606440"/>
                </a:cubicBezTo>
                <a:cubicBezTo>
                  <a:pt x="2968926" y="610019"/>
                  <a:pt x="2995873" y="614018"/>
                  <a:pt x="3003452" y="614018"/>
                </a:cubicBezTo>
                <a:cubicBezTo>
                  <a:pt x="3076504" y="636962"/>
                  <a:pt x="3130188" y="660117"/>
                  <a:pt x="3153346" y="686850"/>
                </a:cubicBezTo>
                <a:cubicBezTo>
                  <a:pt x="3176293" y="713793"/>
                  <a:pt x="3184082" y="752314"/>
                  <a:pt x="3172503" y="802202"/>
                </a:cubicBezTo>
                <a:cubicBezTo>
                  <a:pt x="3157135" y="871245"/>
                  <a:pt x="3118609" y="924921"/>
                  <a:pt x="3061136" y="963232"/>
                </a:cubicBezTo>
                <a:cubicBezTo>
                  <a:pt x="3003452" y="997963"/>
                  <a:pt x="2930611" y="1013330"/>
                  <a:pt x="2834611" y="1013330"/>
                </a:cubicBezTo>
                <a:cubicBezTo>
                  <a:pt x="2746191" y="1013330"/>
                  <a:pt x="2680928" y="993964"/>
                  <a:pt x="2646402" y="959443"/>
                </a:cubicBezTo>
                <a:cubicBezTo>
                  <a:pt x="2607876" y="924921"/>
                  <a:pt x="2596508" y="871245"/>
                  <a:pt x="2611876" y="802202"/>
                </a:cubicBezTo>
                <a:cubicBezTo>
                  <a:pt x="2611876" y="802202"/>
                  <a:pt x="2611876" y="802202"/>
                  <a:pt x="2615666" y="794413"/>
                </a:cubicBezTo>
                <a:cubicBezTo>
                  <a:pt x="2615666" y="794413"/>
                  <a:pt x="2615666" y="794413"/>
                  <a:pt x="2776928" y="794413"/>
                </a:cubicBezTo>
                <a:cubicBezTo>
                  <a:pt x="2769349" y="825146"/>
                  <a:pt x="2776928" y="848090"/>
                  <a:pt x="2796085" y="863456"/>
                </a:cubicBezTo>
                <a:cubicBezTo>
                  <a:pt x="2815454" y="878823"/>
                  <a:pt x="2846190" y="886611"/>
                  <a:pt x="2884506" y="886611"/>
                </a:cubicBezTo>
                <a:cubicBezTo>
                  <a:pt x="2915242" y="886611"/>
                  <a:pt x="2938190" y="882611"/>
                  <a:pt x="2961347" y="871245"/>
                </a:cubicBezTo>
                <a:cubicBezTo>
                  <a:pt x="2984294" y="859667"/>
                  <a:pt x="2995873" y="844301"/>
                  <a:pt x="2999663" y="825146"/>
                </a:cubicBezTo>
                <a:cubicBezTo>
                  <a:pt x="3007452" y="798202"/>
                  <a:pt x="2980505" y="775258"/>
                  <a:pt x="2915242" y="763681"/>
                </a:cubicBezTo>
                <a:cubicBezTo>
                  <a:pt x="2888295" y="756103"/>
                  <a:pt x="2869137" y="752314"/>
                  <a:pt x="2853769" y="748315"/>
                </a:cubicBezTo>
                <a:cubicBezTo>
                  <a:pt x="2776928" y="729160"/>
                  <a:pt x="2727033" y="702216"/>
                  <a:pt x="2703876" y="675483"/>
                </a:cubicBezTo>
                <a:cubicBezTo>
                  <a:pt x="2677139" y="644751"/>
                  <a:pt x="2673139" y="610019"/>
                  <a:pt x="2680928" y="560341"/>
                </a:cubicBezTo>
                <a:cubicBezTo>
                  <a:pt x="2696297" y="502876"/>
                  <a:pt x="2730823" y="452988"/>
                  <a:pt x="2784717" y="410679"/>
                </a:cubicBezTo>
                <a:cubicBezTo>
                  <a:pt x="2842190" y="376157"/>
                  <a:pt x="2907663" y="357002"/>
                  <a:pt x="2984294" y="357002"/>
                </a:cubicBezTo>
                <a:close/>
                <a:moveTo>
                  <a:pt x="1519806" y="330927"/>
                </a:moveTo>
                <a:cubicBezTo>
                  <a:pt x="1734357" y="323217"/>
                  <a:pt x="1932092" y="406679"/>
                  <a:pt x="1966618" y="617807"/>
                </a:cubicBezTo>
                <a:cubicBezTo>
                  <a:pt x="1997355" y="813569"/>
                  <a:pt x="1828514" y="924921"/>
                  <a:pt x="1655673" y="936499"/>
                </a:cubicBezTo>
                <a:cubicBezTo>
                  <a:pt x="1571253" y="1090161"/>
                  <a:pt x="1390623" y="1216669"/>
                  <a:pt x="1133362" y="1216669"/>
                </a:cubicBezTo>
                <a:cubicBezTo>
                  <a:pt x="1014415" y="1216669"/>
                  <a:pt x="918416" y="1197514"/>
                  <a:pt x="826206" y="1147626"/>
                </a:cubicBezTo>
                <a:cubicBezTo>
                  <a:pt x="803259" y="1151415"/>
                  <a:pt x="780101" y="1155415"/>
                  <a:pt x="757154" y="1155415"/>
                </a:cubicBezTo>
                <a:cubicBezTo>
                  <a:pt x="668734" y="1155415"/>
                  <a:pt x="607261" y="1136260"/>
                  <a:pt x="545788" y="1067006"/>
                </a:cubicBezTo>
                <a:cubicBezTo>
                  <a:pt x="668734" y="909555"/>
                  <a:pt x="1037363" y="625385"/>
                  <a:pt x="1490412" y="771469"/>
                </a:cubicBezTo>
                <a:cubicBezTo>
                  <a:pt x="1732515" y="852090"/>
                  <a:pt x="1793778" y="667695"/>
                  <a:pt x="1732515" y="598862"/>
                </a:cubicBezTo>
                <a:cubicBezTo>
                  <a:pt x="1505780" y="341636"/>
                  <a:pt x="991258" y="571919"/>
                  <a:pt x="972100" y="591074"/>
                </a:cubicBezTo>
                <a:cubicBezTo>
                  <a:pt x="1073888" y="437517"/>
                  <a:pt x="1305255" y="338636"/>
                  <a:pt x="1519806" y="330927"/>
                </a:cubicBezTo>
                <a:close/>
                <a:moveTo>
                  <a:pt x="4501125" y="187973"/>
                </a:moveTo>
                <a:cubicBezTo>
                  <a:pt x="4501125" y="187973"/>
                  <a:pt x="4501125" y="187973"/>
                  <a:pt x="4589545" y="187973"/>
                </a:cubicBezTo>
                <a:cubicBezTo>
                  <a:pt x="4608703" y="187973"/>
                  <a:pt x="4627860" y="191762"/>
                  <a:pt x="4639439" y="207129"/>
                </a:cubicBezTo>
                <a:cubicBezTo>
                  <a:pt x="4650808" y="222495"/>
                  <a:pt x="4654808" y="241650"/>
                  <a:pt x="4650808" y="264805"/>
                </a:cubicBezTo>
                <a:cubicBezTo>
                  <a:pt x="4650808" y="264805"/>
                  <a:pt x="4650808" y="264805"/>
                  <a:pt x="4481967" y="1001752"/>
                </a:cubicBezTo>
                <a:cubicBezTo>
                  <a:pt x="4481967" y="1001752"/>
                  <a:pt x="4481967" y="1001752"/>
                  <a:pt x="4316705" y="1001752"/>
                </a:cubicBezTo>
                <a:cubicBezTo>
                  <a:pt x="4316705" y="1001752"/>
                  <a:pt x="4316705" y="1001752"/>
                  <a:pt x="4501125" y="187973"/>
                </a:cubicBezTo>
                <a:close/>
                <a:moveTo>
                  <a:pt x="1037363" y="0"/>
                </a:moveTo>
                <a:cubicBezTo>
                  <a:pt x="1210203" y="0"/>
                  <a:pt x="1329360" y="15366"/>
                  <a:pt x="1432938" y="107353"/>
                </a:cubicBezTo>
                <a:cubicBezTo>
                  <a:pt x="1267887" y="84409"/>
                  <a:pt x="1071889" y="145664"/>
                  <a:pt x="849364" y="291748"/>
                </a:cubicBezTo>
                <a:cubicBezTo>
                  <a:pt x="849364" y="291748"/>
                  <a:pt x="876101" y="307114"/>
                  <a:pt x="880101" y="303115"/>
                </a:cubicBezTo>
                <a:cubicBezTo>
                  <a:pt x="1110415" y="203340"/>
                  <a:pt x="1275466" y="264805"/>
                  <a:pt x="1271677" y="264805"/>
                </a:cubicBezTo>
                <a:cubicBezTo>
                  <a:pt x="668734" y="475932"/>
                  <a:pt x="519051" y="882611"/>
                  <a:pt x="480735" y="1059428"/>
                </a:cubicBezTo>
                <a:cubicBezTo>
                  <a:pt x="476735" y="1059428"/>
                  <a:pt x="472946" y="1059428"/>
                  <a:pt x="469157" y="1059428"/>
                </a:cubicBezTo>
                <a:cubicBezTo>
                  <a:pt x="303895" y="1105527"/>
                  <a:pt x="16108" y="936499"/>
                  <a:pt x="739" y="671484"/>
                </a:cubicBezTo>
                <a:cubicBezTo>
                  <a:pt x="-14629" y="406890"/>
                  <a:pt x="211685" y="172607"/>
                  <a:pt x="469157" y="172607"/>
                </a:cubicBezTo>
                <a:cubicBezTo>
                  <a:pt x="503683" y="172607"/>
                  <a:pt x="538209" y="176396"/>
                  <a:pt x="572735" y="184184"/>
                </a:cubicBezTo>
                <a:cubicBezTo>
                  <a:pt x="676313" y="72832"/>
                  <a:pt x="845364" y="0"/>
                  <a:pt x="1037363" y="0"/>
                </a:cubicBezTo>
                <a:close/>
              </a:path>
            </a:pathLst>
          </a:custGeom>
          <a:solidFill>
            <a:srgbClr val="009CD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9CDA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B6B741-8CAE-E741-BFF3-8FA9CB23CD1B}"/>
              </a:ext>
            </a:extLst>
          </p:cNvPr>
          <p:cNvSpPr txBox="1"/>
          <p:nvPr userDrawn="1"/>
        </p:nvSpPr>
        <p:spPr>
          <a:xfrm>
            <a:off x="310897" y="4928352"/>
            <a:ext cx="1933829" cy="22015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>
              <a:spcBef>
                <a:spcPts val="1000"/>
              </a:spcBef>
            </a:pPr>
            <a:r>
              <a:rPr lang="en-US" sz="400" dirty="0">
                <a:solidFill>
                  <a:srgbClr val="3B3E42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©2020 Zscaler, Inc. All rights reserved. ZSCALER CONFIDENTIAL INFORMATION 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93CC34B-8E55-0348-BBCD-CE2EA653A78E}"/>
              </a:ext>
            </a:extLst>
          </p:cNvPr>
          <p:cNvSpPr txBox="1">
            <a:spLocks/>
          </p:cNvSpPr>
          <p:nvPr userDrawn="1"/>
        </p:nvSpPr>
        <p:spPr>
          <a:xfrm>
            <a:off x="-11572" y="4896761"/>
            <a:ext cx="217543" cy="274638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fld id="{99EE77A9-6AF5-A34A-ACF7-77B700F215F1}" type="slidenum">
              <a:rPr lang="en-US" altLang="x-none" sz="600" smtClean="0">
                <a:solidFill>
                  <a:srgbClr val="3B3E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altLang="x-none" sz="600" dirty="0">
              <a:solidFill>
                <a:srgbClr val="3B3E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08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476A-92CB-4FA9-9C11-63A086684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0B486-BC69-434F-A2D1-30605F2DF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3F8F6A-2E4F-4334-BDC0-A5E5DD3BEA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65D6CB-7450-45C1-B634-BD1993292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ED049-0C65-46DE-A477-F3031941B107}" type="datetimeFigureOut">
              <a:rPr lang="en-US" smtClean="0"/>
              <a:t>7/1/22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C97955-68F7-4AB5-B809-634B20183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366F4-8D22-4E3A-9C58-10A28E621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AE65-8BF9-487F-A8C3-939538274E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185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0164E-6413-48BD-9004-6B974AAA5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7E6F6F-1916-4B14-A447-0C02320B06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849A75-8B12-4D21-B4C2-4214F56137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337A2A-B9AB-4419-9691-551DC0EEA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ED049-0C65-46DE-A477-F3031941B107}" type="datetimeFigureOut">
              <a:rPr lang="en-US" smtClean="0"/>
              <a:t>7/1/22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B21354-8788-4F40-A162-6BBBF25D3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01E16B-705D-47BA-AB40-444F766F8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AE65-8BF9-487F-A8C3-939538274E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850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A213E-BEF9-4ADF-9510-A8DF82DAE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815F01-0C36-44A9-90AA-6E7443D3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A7352-8AF2-4B5B-9E9E-29D98509D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ED049-0C65-46DE-A477-F3031941B107}" type="datetimeFigureOut">
              <a:rPr lang="en-US" smtClean="0"/>
              <a:t>7/1/22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CB63A-CB01-4EE1-BF1E-930A74E43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B97EF-7D8B-4781-BE42-F530C10F7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AE65-8BF9-487F-A8C3-939538274E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43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3D2C3F-8EB3-4A2C-8E79-D3DCD8F46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C4E855-F3F3-4EBE-96A0-048D191BC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CA143-177D-4DA7-8715-A0D8DC2A32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ED049-0C65-46DE-A477-F3031941B107}" type="datetimeFigureOut">
              <a:rPr lang="en-US" smtClean="0"/>
              <a:t>7/1/22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85EB9-3497-430D-8B19-1A07610189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9CD8B6-6A8C-46CF-8016-ABE5E23916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0AE65-8BF9-487F-A8C3-939538274E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48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9" r:id="rId11"/>
    <p:sldLayoutId id="214748376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11" Type="http://schemas.openxmlformats.org/officeDocument/2006/relationships/image" Target="../media/image8.png"/><Relationship Id="rId5" Type="http://schemas.microsoft.com/office/2007/relationships/hdphoto" Target="../media/hdphoto1.wdp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6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Picture 2" descr="Multi Sourced Aggregation And Transparent Background - Data Aggregation |  Full Size PNG Download | SeekPNG">
            <a:extLst>
              <a:ext uri="{FF2B5EF4-FFF2-40B4-BE49-F238E27FC236}">
                <a16:creationId xmlns:a16="http://schemas.microsoft.com/office/drawing/2014/main" id="{8780B844-A48D-7B45-8AE8-D64C2F0751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83" t="42623" b="25373"/>
          <a:stretch/>
        </p:blipFill>
        <p:spPr bwMode="auto">
          <a:xfrm rot="14335750">
            <a:off x="4367561" y="3795025"/>
            <a:ext cx="1231620" cy="239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19896346-F86F-B54A-9C42-D43C7EE72091}"/>
              </a:ext>
            </a:extLst>
          </p:cNvPr>
          <p:cNvSpPr/>
          <p:nvPr/>
        </p:nvSpPr>
        <p:spPr>
          <a:xfrm>
            <a:off x="5104660" y="4372252"/>
            <a:ext cx="403934" cy="2885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8" name="Google Shape;1729;p35">
            <a:extLst>
              <a:ext uri="{FF2B5EF4-FFF2-40B4-BE49-F238E27FC236}">
                <a16:creationId xmlns:a16="http://schemas.microsoft.com/office/drawing/2014/main" id="{399628CC-E0A2-694F-AD3C-3E11BE54537F}"/>
              </a:ext>
            </a:extLst>
          </p:cNvPr>
          <p:cNvPicPr preferRelativeResize="0"/>
          <p:nvPr/>
        </p:nvPicPr>
        <p:blipFill rotWithShape="1">
          <a:blip r:embed="rId4" cstate="screen">
            <a:alphaModFix/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7483"/>
                    </a14:imgEffect>
                    <a14:imgEffect>
                      <a14:saturation sat="19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47547" y="657138"/>
            <a:ext cx="2451369" cy="129621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7" name="Google Shape;1619;p33">
            <a:extLst>
              <a:ext uri="{FF2B5EF4-FFF2-40B4-BE49-F238E27FC236}">
                <a16:creationId xmlns:a16="http://schemas.microsoft.com/office/drawing/2014/main" id="{7B5E0375-E09E-C942-B3AE-0F6927799F22}"/>
              </a:ext>
            </a:extLst>
          </p:cNvPr>
          <p:cNvCxnSpPr>
            <a:cxnSpLocks/>
          </p:cNvCxnSpPr>
          <p:nvPr/>
        </p:nvCxnSpPr>
        <p:spPr>
          <a:xfrm flipH="1">
            <a:off x="4483865" y="3276605"/>
            <a:ext cx="16432" cy="96277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"/>
            <a:miter lim="800000"/>
            <a:headEnd type="triangle" w="med" len="med"/>
            <a:tailEnd type="none" w="med" len="med"/>
          </a:ln>
        </p:spPr>
      </p:cxnSp>
      <p:pic>
        <p:nvPicPr>
          <p:cNvPr id="104" name="Google Shape;1729;p35">
            <a:extLst>
              <a:ext uri="{FF2B5EF4-FFF2-40B4-BE49-F238E27FC236}">
                <a16:creationId xmlns:a16="http://schemas.microsoft.com/office/drawing/2014/main" id="{42A2C243-F49F-0E44-A4DE-9FC6A5A9B921}"/>
              </a:ext>
            </a:extLst>
          </p:cNvPr>
          <p:cNvPicPr preferRelativeResize="0"/>
          <p:nvPr/>
        </p:nvPicPr>
        <p:blipFill rotWithShape="1">
          <a:blip r:embed="rId4" cstate="screen">
            <a:duotone>
              <a:schemeClr val="accent6">
                <a:shade val="45000"/>
                <a:satMod val="135000"/>
              </a:schemeClr>
              <a:prstClr val="white"/>
            </a:duotone>
            <a:alphaModFix amt="57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7483"/>
                    </a14:imgEffect>
                    <a14:imgEffect>
                      <a14:saturation sat="19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49731" y="648997"/>
            <a:ext cx="2451369" cy="1296218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TextBox 98">
            <a:extLst>
              <a:ext uri="{FF2B5EF4-FFF2-40B4-BE49-F238E27FC236}">
                <a16:creationId xmlns:a16="http://schemas.microsoft.com/office/drawing/2014/main" id="{BE1B6BCB-034F-D847-B015-35AA499014C4}"/>
              </a:ext>
            </a:extLst>
          </p:cNvPr>
          <p:cNvSpPr txBox="1"/>
          <p:nvPr/>
        </p:nvSpPr>
        <p:spPr>
          <a:xfrm>
            <a:off x="5442591" y="2384473"/>
            <a:ext cx="1584556" cy="63094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Out-of-Band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Protection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endParaRPr lang="en-US" sz="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(API Integration)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CA622BF-2091-EC4D-9046-CAF6E469A7CD}"/>
              </a:ext>
            </a:extLst>
          </p:cNvPr>
          <p:cNvSpPr txBox="1"/>
          <p:nvPr/>
        </p:nvSpPr>
        <p:spPr>
          <a:xfrm>
            <a:off x="1680755" y="3357483"/>
            <a:ext cx="1813140" cy="5539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Visibility / Integration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endParaRPr lang="en-US" sz="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Every Session Logged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Globally</a:t>
            </a:r>
          </a:p>
        </p:txBody>
      </p:sp>
      <p:sp>
        <p:nvSpPr>
          <p:cNvPr id="34" name="Google Shape;1618;p33">
            <a:extLst>
              <a:ext uri="{FF2B5EF4-FFF2-40B4-BE49-F238E27FC236}">
                <a16:creationId xmlns:a16="http://schemas.microsoft.com/office/drawing/2014/main" id="{691D7926-A40B-B44D-8919-844C1E2B8BBB}"/>
              </a:ext>
            </a:extLst>
          </p:cNvPr>
          <p:cNvSpPr/>
          <p:nvPr/>
        </p:nvSpPr>
        <p:spPr>
          <a:xfrm>
            <a:off x="3972078" y="1586563"/>
            <a:ext cx="1509965" cy="1329925"/>
          </a:xfrm>
          <a:prstGeom prst="arc">
            <a:avLst>
              <a:gd name="adj1" fmla="val 17768818"/>
              <a:gd name="adj2" fmla="val 4610607"/>
            </a:avLst>
          </a:prstGeom>
          <a:noFill/>
          <a:ln w="31750" cap="flat" cmpd="sng">
            <a:solidFill>
              <a:srgbClr val="4FAC87"/>
            </a:solidFill>
            <a:prstDash val="sysDash"/>
            <a:miter lim="800000"/>
            <a:headEnd type="triangle" w="med" len="med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cxnSp>
        <p:nvCxnSpPr>
          <p:cNvPr id="35" name="Google Shape;1619;p33">
            <a:extLst>
              <a:ext uri="{FF2B5EF4-FFF2-40B4-BE49-F238E27FC236}">
                <a16:creationId xmlns:a16="http://schemas.microsoft.com/office/drawing/2014/main" id="{E5060F68-4B24-544A-8287-C26FCDFF087B}"/>
              </a:ext>
            </a:extLst>
          </p:cNvPr>
          <p:cNvCxnSpPr>
            <a:cxnSpLocks/>
          </p:cNvCxnSpPr>
          <p:nvPr/>
        </p:nvCxnSpPr>
        <p:spPr>
          <a:xfrm flipH="1">
            <a:off x="4497566" y="1971024"/>
            <a:ext cx="2731" cy="863302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ysDash"/>
            <a:miter lim="800000"/>
            <a:headEnd type="triangle" w="med" len="med"/>
            <a:tailEnd type="none" w="med" len="med"/>
          </a:ln>
        </p:spPr>
      </p:cxnSp>
      <p:sp>
        <p:nvSpPr>
          <p:cNvPr id="36" name="Google Shape;1618;p33">
            <a:extLst>
              <a:ext uri="{FF2B5EF4-FFF2-40B4-BE49-F238E27FC236}">
                <a16:creationId xmlns:a16="http://schemas.microsoft.com/office/drawing/2014/main" id="{BE7B3FD4-3860-0E45-A389-2B6F99F6F8AC}"/>
              </a:ext>
            </a:extLst>
          </p:cNvPr>
          <p:cNvSpPr/>
          <p:nvPr/>
        </p:nvSpPr>
        <p:spPr>
          <a:xfrm flipV="1">
            <a:off x="2167611" y="873283"/>
            <a:ext cx="2232918" cy="3630350"/>
          </a:xfrm>
          <a:prstGeom prst="arc">
            <a:avLst>
              <a:gd name="adj1" fmla="val 17662921"/>
              <a:gd name="adj2" fmla="val 20617894"/>
            </a:avLst>
          </a:prstGeom>
          <a:noFill/>
          <a:ln w="9525" cap="flat" cmpd="sng">
            <a:solidFill>
              <a:schemeClr val="accent1"/>
            </a:solidFill>
            <a:prstDash val="dash"/>
            <a:miter lim="800000"/>
            <a:headEnd type="none" w="med" len="med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FC5E723-49BA-954A-82FB-4C9F90B5B8F6}"/>
              </a:ext>
            </a:extLst>
          </p:cNvPr>
          <p:cNvSpPr/>
          <p:nvPr/>
        </p:nvSpPr>
        <p:spPr>
          <a:xfrm>
            <a:off x="650920" y="2140013"/>
            <a:ext cx="214147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342815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</p:txBody>
      </p:sp>
      <p:sp>
        <p:nvSpPr>
          <p:cNvPr id="42" name="Right Triangle 41">
            <a:extLst>
              <a:ext uri="{FF2B5EF4-FFF2-40B4-BE49-F238E27FC236}">
                <a16:creationId xmlns:a16="http://schemas.microsoft.com/office/drawing/2014/main" id="{E72963A9-8B63-7B44-BDBD-65CF94567C0A}"/>
              </a:ext>
            </a:extLst>
          </p:cNvPr>
          <p:cNvSpPr/>
          <p:nvPr/>
        </p:nvSpPr>
        <p:spPr>
          <a:xfrm rot="8084256" flipH="1">
            <a:off x="1864414" y="2612136"/>
            <a:ext cx="149512" cy="149512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5B17D0B-0A85-0B46-A449-86301BECCF3C}"/>
              </a:ext>
            </a:extLst>
          </p:cNvPr>
          <p:cNvSpPr/>
          <p:nvPr/>
        </p:nvSpPr>
        <p:spPr>
          <a:xfrm>
            <a:off x="227577" y="1178465"/>
            <a:ext cx="2451369" cy="237282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457086"/>
            <a:r>
              <a:rPr lang="en-US" sz="1000" kern="0" dirty="0">
                <a:solidFill>
                  <a:srgbClr val="39946F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Access Control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8330435-B62D-5A4D-B8BA-96966E901B50}"/>
              </a:ext>
            </a:extLst>
          </p:cNvPr>
          <p:cNvSpPr/>
          <p:nvPr/>
        </p:nvSpPr>
        <p:spPr>
          <a:xfrm>
            <a:off x="216495" y="1414750"/>
            <a:ext cx="13904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defTabSz="342815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Cloud App Control</a:t>
            </a:r>
          </a:p>
          <a:p>
            <a:pPr marL="171450" indent="-171450" defTabSz="342815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Cloud Firewall</a:t>
            </a:r>
          </a:p>
          <a:p>
            <a:pPr marL="171450" indent="-171450" defTabSz="342815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URL Filtering</a:t>
            </a:r>
          </a:p>
          <a:p>
            <a:pPr marL="171450" indent="-171450" defTabSz="34281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DNS Protection</a:t>
            </a:r>
          </a:p>
          <a:p>
            <a:pPr defTabSz="342815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641CC28-82FC-874F-B6BD-E190A54E2BFD}"/>
              </a:ext>
            </a:extLst>
          </p:cNvPr>
          <p:cNvCxnSpPr>
            <a:cxnSpLocks/>
          </p:cNvCxnSpPr>
          <p:nvPr/>
        </p:nvCxnSpPr>
        <p:spPr>
          <a:xfrm flipV="1">
            <a:off x="311745" y="1415747"/>
            <a:ext cx="1283853" cy="1"/>
          </a:xfrm>
          <a:prstGeom prst="line">
            <a:avLst/>
          </a:prstGeom>
          <a:ln w="15875" cap="flat" cmpd="sng" algn="ctr">
            <a:solidFill>
              <a:srgbClr val="0076BE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1604DC43-AFCC-0545-A460-3DDB238246A7}"/>
              </a:ext>
            </a:extLst>
          </p:cNvPr>
          <p:cNvSpPr/>
          <p:nvPr/>
        </p:nvSpPr>
        <p:spPr>
          <a:xfrm>
            <a:off x="219844" y="2014244"/>
            <a:ext cx="2451368" cy="237282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457086"/>
            <a:r>
              <a:rPr lang="en-US" sz="1000" kern="0" dirty="0">
                <a:solidFill>
                  <a:srgbClr val="39946F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Threat Prevention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FF37CBD-F2D2-AE48-B3F1-B974B3E10A01}"/>
              </a:ext>
            </a:extLst>
          </p:cNvPr>
          <p:cNvSpPr/>
          <p:nvPr/>
        </p:nvSpPr>
        <p:spPr>
          <a:xfrm>
            <a:off x="220670" y="2253952"/>
            <a:ext cx="1581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defTabSz="342815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Cloud Sandbox | AI</a:t>
            </a:r>
          </a:p>
          <a:p>
            <a:pPr marL="171450" indent="-171450" defTabSz="342815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DNS security</a:t>
            </a:r>
          </a:p>
          <a:p>
            <a:pPr marL="171450" indent="-171450" defTabSz="34281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Proxy (Native SSL)</a:t>
            </a:r>
          </a:p>
          <a:p>
            <a:pPr marL="171450" indent="-171450" defTabSz="34281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Advanced threat protection</a:t>
            </a:r>
          </a:p>
          <a:p>
            <a:pPr defTabSz="342815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D5B72D3-8B1C-8E4E-85B7-E180599A2367}"/>
              </a:ext>
            </a:extLst>
          </p:cNvPr>
          <p:cNvSpPr/>
          <p:nvPr/>
        </p:nvSpPr>
        <p:spPr>
          <a:xfrm>
            <a:off x="219509" y="2987314"/>
            <a:ext cx="2451368" cy="237282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457086"/>
            <a:r>
              <a:rPr lang="en-US" sz="1000" kern="0" dirty="0">
                <a:solidFill>
                  <a:srgbClr val="39946F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Data Protection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C4D4D59-2F12-EB4F-9DB4-3B004FF948D3}"/>
              </a:ext>
            </a:extLst>
          </p:cNvPr>
          <p:cNvSpPr/>
          <p:nvPr/>
        </p:nvSpPr>
        <p:spPr>
          <a:xfrm>
            <a:off x="220336" y="3219340"/>
            <a:ext cx="14203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defTabSz="342815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Data loss protection</a:t>
            </a:r>
          </a:p>
          <a:p>
            <a:pPr marL="171450" indent="-171450" defTabSz="342815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Exact data match</a:t>
            </a:r>
          </a:p>
          <a:p>
            <a:pPr marL="171450" indent="-171450" defTabSz="34281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File type controls</a:t>
            </a:r>
          </a:p>
          <a:p>
            <a:pPr marL="171450" indent="-171450" defTabSz="34281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Browser Isolation</a:t>
            </a:r>
          </a:p>
          <a:p>
            <a:pPr defTabSz="342815"/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  <a:p>
            <a:pPr defTabSz="342815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FFCB4B7-47E3-C346-861E-C2D8DFF1B4AE}"/>
              </a:ext>
            </a:extLst>
          </p:cNvPr>
          <p:cNvSpPr/>
          <p:nvPr/>
        </p:nvSpPr>
        <p:spPr>
          <a:xfrm>
            <a:off x="216495" y="3811541"/>
            <a:ext cx="2451368" cy="237282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457086"/>
            <a:r>
              <a:rPr lang="en-US" sz="1000" kern="0" dirty="0">
                <a:solidFill>
                  <a:srgbClr val="39946F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Cloud 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4F86A89-9D5F-7F4B-81F4-3374888C44D0}"/>
              </a:ext>
            </a:extLst>
          </p:cNvPr>
          <p:cNvSpPr/>
          <p:nvPr/>
        </p:nvSpPr>
        <p:spPr>
          <a:xfrm>
            <a:off x="217322" y="4043567"/>
            <a:ext cx="14203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defTabSz="342815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SSL at Scale</a:t>
            </a:r>
          </a:p>
          <a:p>
            <a:pPr marL="171450" indent="-171450" defTabSz="342815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Bandwidth Control</a:t>
            </a:r>
          </a:p>
          <a:p>
            <a:pPr marL="171450" indent="-171450" defTabSz="34281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DNS Optimization</a:t>
            </a:r>
          </a:p>
          <a:p>
            <a:pPr marL="171450" indent="-171450" defTabSz="342815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Cloud Effect</a:t>
            </a:r>
          </a:p>
          <a:p>
            <a:pPr marL="171450" indent="-171450" defTabSz="34281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120K Updates Daily</a:t>
            </a:r>
          </a:p>
          <a:p>
            <a:pPr marL="171450" indent="-171450" defTabSz="34281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40+ Security Feeds</a:t>
            </a:r>
          </a:p>
          <a:p>
            <a:pPr defTabSz="342815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4754C46E-CC64-824D-BAE0-B27D5EA6E010}"/>
              </a:ext>
            </a:extLst>
          </p:cNvPr>
          <p:cNvCxnSpPr>
            <a:cxnSpLocks/>
          </p:cNvCxnSpPr>
          <p:nvPr/>
        </p:nvCxnSpPr>
        <p:spPr>
          <a:xfrm flipV="1">
            <a:off x="316308" y="2260531"/>
            <a:ext cx="1283853" cy="1"/>
          </a:xfrm>
          <a:prstGeom prst="line">
            <a:avLst/>
          </a:prstGeom>
          <a:ln w="15875" cap="flat" cmpd="sng" algn="ctr">
            <a:solidFill>
              <a:srgbClr val="0076BE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EA5A585C-0864-D649-8D31-01E513BC6C02}"/>
              </a:ext>
            </a:extLst>
          </p:cNvPr>
          <p:cNvCxnSpPr>
            <a:cxnSpLocks/>
          </p:cNvCxnSpPr>
          <p:nvPr/>
        </p:nvCxnSpPr>
        <p:spPr>
          <a:xfrm flipV="1">
            <a:off x="310912" y="3226604"/>
            <a:ext cx="1283853" cy="1"/>
          </a:xfrm>
          <a:prstGeom prst="line">
            <a:avLst/>
          </a:prstGeom>
          <a:ln w="15875" cap="flat" cmpd="sng" algn="ctr">
            <a:solidFill>
              <a:srgbClr val="0076BE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A7AD08D-1F14-BF48-806E-FE806809601B}"/>
              </a:ext>
            </a:extLst>
          </p:cNvPr>
          <p:cNvCxnSpPr>
            <a:cxnSpLocks/>
          </p:cNvCxnSpPr>
          <p:nvPr/>
        </p:nvCxnSpPr>
        <p:spPr>
          <a:xfrm flipV="1">
            <a:off x="310911" y="4038410"/>
            <a:ext cx="1283853" cy="1"/>
          </a:xfrm>
          <a:prstGeom prst="line">
            <a:avLst/>
          </a:prstGeom>
          <a:ln w="15875" cap="flat" cmpd="sng" algn="ctr">
            <a:solidFill>
              <a:srgbClr val="0076BE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ight Triangle 55">
            <a:extLst>
              <a:ext uri="{FF2B5EF4-FFF2-40B4-BE49-F238E27FC236}">
                <a16:creationId xmlns:a16="http://schemas.microsoft.com/office/drawing/2014/main" id="{07C3B7C4-1B2F-D643-8F9E-94A02711F9D7}"/>
              </a:ext>
            </a:extLst>
          </p:cNvPr>
          <p:cNvSpPr/>
          <p:nvPr/>
        </p:nvSpPr>
        <p:spPr>
          <a:xfrm rot="13515744">
            <a:off x="6761991" y="2612136"/>
            <a:ext cx="149512" cy="149512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CB9980D-6CD5-C646-BAFD-DD08A6686440}"/>
              </a:ext>
            </a:extLst>
          </p:cNvPr>
          <p:cNvSpPr txBox="1"/>
          <p:nvPr/>
        </p:nvSpPr>
        <p:spPr>
          <a:xfrm>
            <a:off x="2288984" y="4308455"/>
            <a:ext cx="607343" cy="2613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SIEM</a:t>
            </a:r>
            <a:endParaRPr kumimoji="0" lang="en-US" sz="90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</p:txBody>
      </p:sp>
      <p:sp>
        <p:nvSpPr>
          <p:cNvPr id="58" name="Right Triangle 57">
            <a:extLst>
              <a:ext uri="{FF2B5EF4-FFF2-40B4-BE49-F238E27FC236}">
                <a16:creationId xmlns:a16="http://schemas.microsoft.com/office/drawing/2014/main" id="{182D197B-A719-C34A-A570-97F1F7CFAC0C}"/>
              </a:ext>
            </a:extLst>
          </p:cNvPr>
          <p:cNvSpPr/>
          <p:nvPr/>
        </p:nvSpPr>
        <p:spPr>
          <a:xfrm rot="2684256" flipH="1">
            <a:off x="2546126" y="3869688"/>
            <a:ext cx="98440" cy="88599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549F04C-12A2-1D47-9A0F-9536C788C3A0}"/>
              </a:ext>
            </a:extLst>
          </p:cNvPr>
          <p:cNvSpPr/>
          <p:nvPr/>
        </p:nvSpPr>
        <p:spPr>
          <a:xfrm>
            <a:off x="6661722" y="2888586"/>
            <a:ext cx="2296785" cy="237282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defTabSz="457086"/>
            <a:r>
              <a:rPr lang="en-US" sz="1000" kern="0" dirty="0">
                <a:solidFill>
                  <a:srgbClr val="39946F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Restore Protection &amp; Compliance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7B52782-562A-0447-9C29-D9D985FD1DA7}"/>
              </a:ext>
            </a:extLst>
          </p:cNvPr>
          <p:cNvSpPr/>
          <p:nvPr/>
        </p:nvSpPr>
        <p:spPr>
          <a:xfrm>
            <a:off x="7263278" y="3124871"/>
            <a:ext cx="16952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r" defTabSz="342815" rtl="1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Malware Scanning</a:t>
            </a:r>
          </a:p>
          <a:p>
            <a:pPr marL="171450" indent="-171450" algn="r" defTabSz="342815" rtl="1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Sandboxing</a:t>
            </a:r>
          </a:p>
          <a:p>
            <a:pPr marL="171450" indent="-171450" algn="r" defTabSz="342815" rtl="1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Data Loss Prevention</a:t>
            </a:r>
          </a:p>
          <a:p>
            <a:pPr algn="r" defTabSz="342815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D34245A2-35BD-644F-9933-1D77274D2064}"/>
              </a:ext>
            </a:extLst>
          </p:cNvPr>
          <p:cNvCxnSpPr>
            <a:cxnSpLocks/>
          </p:cNvCxnSpPr>
          <p:nvPr/>
        </p:nvCxnSpPr>
        <p:spPr>
          <a:xfrm flipV="1">
            <a:off x="7553889" y="3125868"/>
            <a:ext cx="1283853" cy="1"/>
          </a:xfrm>
          <a:prstGeom prst="line">
            <a:avLst/>
          </a:prstGeom>
          <a:ln w="15875" cap="flat" cmpd="sng" algn="ctr">
            <a:solidFill>
              <a:srgbClr val="0076BE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9F89FA47-A1D9-5846-AE67-DED8C29DB944}"/>
              </a:ext>
            </a:extLst>
          </p:cNvPr>
          <p:cNvSpPr txBox="1"/>
          <p:nvPr/>
        </p:nvSpPr>
        <p:spPr>
          <a:xfrm>
            <a:off x="7080269" y="2712243"/>
            <a:ext cx="1798597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70C0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Zscaler CASB</a:t>
            </a:r>
          </a:p>
        </p:txBody>
      </p:sp>
      <p:sp>
        <p:nvSpPr>
          <p:cNvPr id="67" name="Title 5">
            <a:extLst>
              <a:ext uri="{FF2B5EF4-FFF2-40B4-BE49-F238E27FC236}">
                <a16:creationId xmlns:a16="http://schemas.microsoft.com/office/drawing/2014/main" id="{A4E77198-8729-FC41-A858-647BECD0D48F}"/>
              </a:ext>
            </a:extLst>
          </p:cNvPr>
          <p:cNvSpPr txBox="1">
            <a:spLocks/>
          </p:cNvSpPr>
          <p:nvPr/>
        </p:nvSpPr>
        <p:spPr>
          <a:xfrm>
            <a:off x="211345" y="454253"/>
            <a:ext cx="3876609" cy="471169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200" b="0" i="0" u="none" strike="noStrike" cap="none">
                <a:solidFill>
                  <a:schemeClr val="accent1">
                    <a:lumMod val="40000"/>
                    <a:lumOff val="60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Born in the Cloud, Protecting your Cloud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A7BC21F-F163-7E45-979B-FFE57C81B894}"/>
              </a:ext>
            </a:extLst>
          </p:cNvPr>
          <p:cNvSpPr/>
          <p:nvPr/>
        </p:nvSpPr>
        <p:spPr>
          <a:xfrm>
            <a:off x="6503605" y="782548"/>
            <a:ext cx="2458859" cy="237282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defTabSz="457086"/>
            <a:r>
              <a:rPr lang="en-US" sz="1000" dirty="0">
                <a:solidFill>
                  <a:srgbClr val="39946F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Improve Workflows</a:t>
            </a:r>
            <a:endParaRPr lang="en-US" sz="1000" kern="0" dirty="0">
              <a:solidFill>
                <a:srgbClr val="39946F"/>
              </a:solidFill>
              <a:latin typeface="Arial" panose="020B0604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62C4918E-9379-F146-994C-507F54D423C3}"/>
              </a:ext>
            </a:extLst>
          </p:cNvPr>
          <p:cNvSpPr/>
          <p:nvPr/>
        </p:nvSpPr>
        <p:spPr>
          <a:xfrm>
            <a:off x="5877444" y="1019830"/>
            <a:ext cx="30850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r" defTabSz="342815" rtl="1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Security Incidents Created from SIEM</a:t>
            </a:r>
          </a:p>
          <a:p>
            <a:pPr marL="171450" indent="-171450" algn="r" defTabSz="342815" rtl="1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Add Patient Zero Report</a:t>
            </a:r>
          </a:p>
          <a:p>
            <a:pPr marL="171450" indent="-171450" algn="r" defTabSz="342815" rtl="1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URL Approval, Whitelist Blacklist, Custom Category</a:t>
            </a:r>
          </a:p>
          <a:p>
            <a:pPr marL="171450" indent="-171450" algn="r" defTabSz="342815" rtl="1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Threat Lookup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8A7E6F8-5786-DA4E-983A-EB5A1C6543E2}"/>
              </a:ext>
            </a:extLst>
          </p:cNvPr>
          <p:cNvCxnSpPr>
            <a:cxnSpLocks/>
          </p:cNvCxnSpPr>
          <p:nvPr/>
        </p:nvCxnSpPr>
        <p:spPr>
          <a:xfrm flipV="1">
            <a:off x="6849755" y="1014673"/>
            <a:ext cx="1931065" cy="1"/>
          </a:xfrm>
          <a:prstGeom prst="line">
            <a:avLst/>
          </a:prstGeom>
          <a:ln w="15875" cap="flat" cmpd="sng" algn="ctr">
            <a:solidFill>
              <a:srgbClr val="0076BE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8235A9CB-EBAD-3F46-88FC-DA59B2059616}"/>
              </a:ext>
            </a:extLst>
          </p:cNvPr>
          <p:cNvSpPr txBox="1"/>
          <p:nvPr/>
        </p:nvSpPr>
        <p:spPr>
          <a:xfrm>
            <a:off x="5857722" y="611236"/>
            <a:ext cx="3011921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70C0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Security Operations</a:t>
            </a:r>
          </a:p>
        </p:txBody>
      </p:sp>
      <p:pic>
        <p:nvPicPr>
          <p:cNvPr id="73" name="Google Shape;1607;p33">
            <a:extLst>
              <a:ext uri="{FF2B5EF4-FFF2-40B4-BE49-F238E27FC236}">
                <a16:creationId xmlns:a16="http://schemas.microsoft.com/office/drawing/2014/main" id="{89B26794-CE7D-1D42-9302-EF24563D8FAD}"/>
              </a:ext>
            </a:extLst>
          </p:cNvPr>
          <p:cNvPicPr preferRelativeResize="0"/>
          <p:nvPr/>
        </p:nvPicPr>
        <p:blipFill rotWithShape="1">
          <a:blip r:embed="rId7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87955" y="4011342"/>
            <a:ext cx="746457" cy="74645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4FA1EA84-5E4B-DB4D-A977-7F725257C33E}"/>
              </a:ext>
            </a:extLst>
          </p:cNvPr>
          <p:cNvGrpSpPr/>
          <p:nvPr/>
        </p:nvGrpSpPr>
        <p:grpSpPr>
          <a:xfrm>
            <a:off x="3430783" y="4329386"/>
            <a:ext cx="491744" cy="389297"/>
            <a:chOff x="3430783" y="4329386"/>
            <a:chExt cx="491744" cy="389297"/>
          </a:xfrm>
        </p:grpSpPr>
        <p:pic>
          <p:nvPicPr>
            <p:cNvPr id="77" name="Google Shape;1609;p33">
              <a:extLst>
                <a:ext uri="{FF2B5EF4-FFF2-40B4-BE49-F238E27FC236}">
                  <a16:creationId xmlns:a16="http://schemas.microsoft.com/office/drawing/2014/main" id="{01DE3268-6ED4-D94E-BCF8-9AAD47461144}"/>
                </a:ext>
              </a:extLst>
            </p:cNvPr>
            <p:cNvPicPr preferRelativeResize="0"/>
            <p:nvPr/>
          </p:nvPicPr>
          <p:blipFill rotWithShape="1">
            <a:blip r:embed="rId8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430783" y="4329386"/>
              <a:ext cx="491744" cy="38929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832E02BA-4568-EA4A-BC39-22F40504749A}"/>
                </a:ext>
              </a:extLst>
            </p:cNvPr>
            <p:cNvSpPr/>
            <p:nvPr/>
          </p:nvSpPr>
          <p:spPr>
            <a:xfrm>
              <a:off x="3580466" y="4441955"/>
              <a:ext cx="207018" cy="127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79" name="Picture 78">
              <a:extLst>
                <a:ext uri="{FF2B5EF4-FFF2-40B4-BE49-F238E27FC236}">
                  <a16:creationId xmlns:a16="http://schemas.microsoft.com/office/drawing/2014/main" id="{FE556338-99F6-364A-9A58-83B9E61F8E8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482556" y="4358750"/>
              <a:ext cx="385757" cy="293410"/>
            </a:xfrm>
            <a:prstGeom prst="rect">
              <a:avLst/>
            </a:prstGeom>
          </p:spPr>
        </p:pic>
      </p:grpSp>
      <p:pic>
        <p:nvPicPr>
          <p:cNvPr id="80" name="Picture 33" descr="zscaler-sales-icons-zsblue-R2_MDM.png">
            <a:extLst>
              <a:ext uri="{FF2B5EF4-FFF2-40B4-BE49-F238E27FC236}">
                <a16:creationId xmlns:a16="http://schemas.microsoft.com/office/drawing/2014/main" id="{B02159F7-9687-CA45-BD1C-839856EE1006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64342" y="4031825"/>
            <a:ext cx="268924" cy="261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2" name="Group 81">
            <a:extLst>
              <a:ext uri="{FF2B5EF4-FFF2-40B4-BE49-F238E27FC236}">
                <a16:creationId xmlns:a16="http://schemas.microsoft.com/office/drawing/2014/main" id="{E267192D-D01F-D04E-9159-AD6F945E9630}"/>
              </a:ext>
            </a:extLst>
          </p:cNvPr>
          <p:cNvGrpSpPr/>
          <p:nvPr/>
        </p:nvGrpSpPr>
        <p:grpSpPr>
          <a:xfrm>
            <a:off x="3256958" y="2333212"/>
            <a:ext cx="2451369" cy="1296218"/>
            <a:chOff x="2854458" y="1740159"/>
            <a:chExt cx="3326697" cy="1867511"/>
          </a:xfrm>
        </p:grpSpPr>
        <p:pic>
          <p:nvPicPr>
            <p:cNvPr id="83" name="Google Shape;1729;p35">
              <a:extLst>
                <a:ext uri="{FF2B5EF4-FFF2-40B4-BE49-F238E27FC236}">
                  <a16:creationId xmlns:a16="http://schemas.microsoft.com/office/drawing/2014/main" id="{801C9331-26A6-BF4F-B950-3C09FECC193C}"/>
                </a:ext>
              </a:extLst>
            </p:cNvPr>
            <p:cNvPicPr preferRelativeResize="0"/>
            <p:nvPr/>
          </p:nvPicPr>
          <p:blipFill rotWithShape="1">
            <a:blip r:embed="rId11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854458" y="1740159"/>
              <a:ext cx="3326697" cy="186751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4" name="Picture 30">
              <a:extLst>
                <a:ext uri="{FF2B5EF4-FFF2-40B4-BE49-F238E27FC236}">
                  <a16:creationId xmlns:a16="http://schemas.microsoft.com/office/drawing/2014/main" id="{E5506A7E-CEE4-6D4C-A793-4E25085D9DA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9420" y="2258993"/>
              <a:ext cx="1693990" cy="1083503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2" name="Rectangle 61">
            <a:extLst>
              <a:ext uri="{FF2B5EF4-FFF2-40B4-BE49-F238E27FC236}">
                <a16:creationId xmlns:a16="http://schemas.microsoft.com/office/drawing/2014/main" id="{768F05E2-CA10-654D-AE3D-9C8E32B147FC}"/>
              </a:ext>
            </a:extLst>
          </p:cNvPr>
          <p:cNvSpPr/>
          <p:nvPr/>
        </p:nvSpPr>
        <p:spPr>
          <a:xfrm>
            <a:off x="7209107" y="4030248"/>
            <a:ext cx="1798596" cy="237282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defTabSz="457086"/>
            <a:r>
              <a:rPr lang="en-US" sz="1000" kern="0" dirty="0">
                <a:solidFill>
                  <a:srgbClr val="39946F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Restore Application Visibility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04545C4-64F1-014C-9566-84DE3600FA01}"/>
              </a:ext>
            </a:extLst>
          </p:cNvPr>
          <p:cNvSpPr/>
          <p:nvPr/>
        </p:nvSpPr>
        <p:spPr>
          <a:xfrm>
            <a:off x="7372949" y="4267530"/>
            <a:ext cx="16347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r" defTabSz="342815" rtl="1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User Experience</a:t>
            </a:r>
          </a:p>
          <a:p>
            <a:pPr marL="171450" indent="-171450" algn="r" defTabSz="342815" rtl="1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Troubleshooting Visibility</a:t>
            </a:r>
          </a:p>
          <a:p>
            <a:pPr marL="171450" indent="-171450" algn="r" defTabSz="342815" rtl="1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Customized Health Checks</a:t>
            </a:r>
          </a:p>
          <a:p>
            <a:pPr algn="r" defTabSz="342815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4B813CD5-2E80-9842-B8FF-10C076EB5E39}"/>
              </a:ext>
            </a:extLst>
          </p:cNvPr>
          <p:cNvCxnSpPr>
            <a:cxnSpLocks/>
          </p:cNvCxnSpPr>
          <p:nvPr/>
        </p:nvCxnSpPr>
        <p:spPr>
          <a:xfrm flipV="1">
            <a:off x="7603084" y="4266170"/>
            <a:ext cx="1283853" cy="1"/>
          </a:xfrm>
          <a:prstGeom prst="line">
            <a:avLst/>
          </a:prstGeom>
          <a:ln w="15875" cap="flat" cmpd="sng" algn="ctr">
            <a:solidFill>
              <a:srgbClr val="0076BE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5354E52E-A026-6A40-A0F6-8C993A08E846}"/>
              </a:ext>
            </a:extLst>
          </p:cNvPr>
          <p:cNvSpPr txBox="1"/>
          <p:nvPr/>
        </p:nvSpPr>
        <p:spPr>
          <a:xfrm>
            <a:off x="7080269" y="3844030"/>
            <a:ext cx="1798597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70C0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Zscaler Digital Experience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8B029797-1348-D440-AFE9-F4AECF04E17C}"/>
              </a:ext>
            </a:extLst>
          </p:cNvPr>
          <p:cNvSpPr/>
          <p:nvPr/>
        </p:nvSpPr>
        <p:spPr>
          <a:xfrm>
            <a:off x="1971464" y="2386931"/>
            <a:ext cx="1247032" cy="62013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457086"/>
            <a:r>
              <a:rPr lang="en-US" sz="1200" b="1" kern="0" dirty="0">
                <a:solidFill>
                  <a:srgbClr val="39946F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Identity Proxy</a:t>
            </a:r>
          </a:p>
          <a:p>
            <a:pPr algn="ctr" defTabSz="457086"/>
            <a:endParaRPr lang="en-US" sz="300" kern="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  <a:p>
            <a:pPr algn="ctr" defTabSz="457086"/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In-Line</a:t>
            </a:r>
          </a:p>
          <a:p>
            <a:pPr algn="ctr" defTabSz="457086"/>
            <a:r>
              <a:rPr lang="en-US" sz="1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Protection</a:t>
            </a:r>
          </a:p>
        </p:txBody>
      </p:sp>
      <p:pic>
        <p:nvPicPr>
          <p:cNvPr id="106" name="Picture 105" descr="Icon&#10;&#10;Description automatically generated">
            <a:extLst>
              <a:ext uri="{FF2B5EF4-FFF2-40B4-BE49-F238E27FC236}">
                <a16:creationId xmlns:a16="http://schemas.microsoft.com/office/drawing/2014/main" id="{8D02FDD4-BD33-7E49-B75A-A42342F15E5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016471" y="902942"/>
            <a:ext cx="942945" cy="9578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6" name="Rectangle 85">
            <a:extLst>
              <a:ext uri="{FF2B5EF4-FFF2-40B4-BE49-F238E27FC236}">
                <a16:creationId xmlns:a16="http://schemas.microsoft.com/office/drawing/2014/main" id="{2E620316-0C4F-4D4D-96C0-03514C422A39}"/>
              </a:ext>
            </a:extLst>
          </p:cNvPr>
          <p:cNvSpPr/>
          <p:nvPr/>
        </p:nvSpPr>
        <p:spPr>
          <a:xfrm>
            <a:off x="7023036" y="1994638"/>
            <a:ext cx="1977460" cy="237282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defTabSz="457086"/>
            <a:r>
              <a:rPr lang="en-US" sz="1000" kern="0" dirty="0">
                <a:solidFill>
                  <a:srgbClr val="39946F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Prevent Cloud Breaches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50E5E360-B25E-A24D-AD67-3876AA7DBC94}"/>
              </a:ext>
            </a:extLst>
          </p:cNvPr>
          <p:cNvSpPr/>
          <p:nvPr/>
        </p:nvSpPr>
        <p:spPr>
          <a:xfrm>
            <a:off x="6519466" y="2231920"/>
            <a:ext cx="248103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r" defTabSz="342815" rtl="1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ZCSPM Incident Creation for Violations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97C82F70-A885-134F-B260-B063C5EA489A}"/>
              </a:ext>
            </a:extLst>
          </p:cNvPr>
          <p:cNvCxnSpPr>
            <a:cxnSpLocks/>
          </p:cNvCxnSpPr>
          <p:nvPr/>
        </p:nvCxnSpPr>
        <p:spPr>
          <a:xfrm flipV="1">
            <a:off x="7301416" y="2226763"/>
            <a:ext cx="1552998" cy="1"/>
          </a:xfrm>
          <a:prstGeom prst="line">
            <a:avLst/>
          </a:prstGeom>
          <a:ln w="15875" cap="flat" cmpd="sng" algn="ctr">
            <a:solidFill>
              <a:srgbClr val="0076BE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02494D9D-6F8C-364D-B992-ECBA67FED88C}"/>
              </a:ext>
            </a:extLst>
          </p:cNvPr>
          <p:cNvSpPr txBox="1"/>
          <p:nvPr/>
        </p:nvSpPr>
        <p:spPr>
          <a:xfrm>
            <a:off x="6503605" y="1823326"/>
            <a:ext cx="2422243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70C0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Zscaler Cloud Protection</a:t>
            </a:r>
          </a:p>
        </p:txBody>
      </p:sp>
      <p:sp>
        <p:nvSpPr>
          <p:cNvPr id="90" name="Title 1">
            <a:extLst>
              <a:ext uri="{FF2B5EF4-FFF2-40B4-BE49-F238E27FC236}">
                <a16:creationId xmlns:a16="http://schemas.microsoft.com/office/drawing/2014/main" id="{98F91D99-9870-9B43-9CC9-8BB74120920D}"/>
              </a:ext>
            </a:extLst>
          </p:cNvPr>
          <p:cNvSpPr txBox="1">
            <a:spLocks/>
          </p:cNvSpPr>
          <p:nvPr/>
        </p:nvSpPr>
        <p:spPr>
          <a:xfrm>
            <a:off x="219456" y="1"/>
            <a:ext cx="8705088" cy="727495"/>
          </a:xfrm>
          <a:prstGeom prst="rect">
            <a:avLst/>
          </a:prstGeom>
        </p:spPr>
        <p:txBody>
          <a:bodyPr vert="horz" lIns="91440" tIns="137160" rIns="91440" bIns="91440" rtlCol="0" anchor="t" anchorCtr="0">
            <a:normAutofit/>
          </a:bodyPr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b="1" kern="1200">
                <a:ln>
                  <a:noFill/>
                </a:ln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8578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3B3E4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Zscaler ServiceNow Integrations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rgbClr val="061F48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9258A8B1-9077-2F4C-BFEF-47541C6FBD01}"/>
              </a:ext>
            </a:extLst>
          </p:cNvPr>
          <p:cNvSpPr txBox="1"/>
          <p:nvPr/>
        </p:nvSpPr>
        <p:spPr>
          <a:xfrm>
            <a:off x="311745" y="1012756"/>
            <a:ext cx="2209335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70C0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Zscaler Internet Access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EE3DBC2-AF26-AF43-816C-5A426922C2FC}"/>
              </a:ext>
            </a:extLst>
          </p:cNvPr>
          <p:cNvSpPr txBox="1"/>
          <p:nvPr/>
        </p:nvSpPr>
        <p:spPr>
          <a:xfrm>
            <a:off x="5019167" y="3921955"/>
            <a:ext cx="221284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685766">
              <a:defRPr/>
            </a:pPr>
            <a:r>
              <a:rPr lang="en-US" sz="800" dirty="0">
                <a:solidFill>
                  <a:srgbClr val="3B3E42"/>
                </a:solidFill>
                <a:latin typeface="Arial" panose="020B0604020202020204"/>
              </a:rPr>
              <a:t>Untrusted / BYOD  </a:t>
            </a:r>
          </a:p>
          <a:p>
            <a:pPr algn="ctr" defTabSz="685766">
              <a:defRPr/>
            </a:pPr>
            <a:r>
              <a:rPr lang="en-US" sz="800" dirty="0">
                <a:solidFill>
                  <a:srgbClr val="3B3E42"/>
                </a:solidFill>
                <a:latin typeface="Arial" panose="020B0604020202020204"/>
              </a:rPr>
              <a:t>Workforce, Customers, Partners </a:t>
            </a:r>
          </a:p>
        </p:txBody>
      </p:sp>
      <p:pic>
        <p:nvPicPr>
          <p:cNvPr id="102" name="Google Shape;1609;p33">
            <a:extLst>
              <a:ext uri="{FF2B5EF4-FFF2-40B4-BE49-F238E27FC236}">
                <a16:creationId xmlns:a16="http://schemas.microsoft.com/office/drawing/2014/main" id="{F830CA63-BA7A-3F42-8CB3-BE24BB3B0F03}"/>
              </a:ext>
            </a:extLst>
          </p:cNvPr>
          <p:cNvPicPr preferRelativeResize="0"/>
          <p:nvPr/>
        </p:nvPicPr>
        <p:blipFill rotWithShape="1">
          <a:blip r:embed="rId8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65396" y="4329386"/>
            <a:ext cx="491744" cy="389297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Rectangle 102">
            <a:extLst>
              <a:ext uri="{FF2B5EF4-FFF2-40B4-BE49-F238E27FC236}">
                <a16:creationId xmlns:a16="http://schemas.microsoft.com/office/drawing/2014/main" id="{FEB7CECD-4E41-6B4B-A00E-8FF72860FE70}"/>
              </a:ext>
            </a:extLst>
          </p:cNvPr>
          <p:cNvSpPr/>
          <p:nvPr/>
        </p:nvSpPr>
        <p:spPr>
          <a:xfrm>
            <a:off x="5215079" y="4441955"/>
            <a:ext cx="207018" cy="127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39993C7F-9395-5746-9F89-DE9AFC641329}"/>
              </a:ext>
            </a:extLst>
          </p:cNvPr>
          <p:cNvSpPr txBox="1"/>
          <p:nvPr/>
        </p:nvSpPr>
        <p:spPr>
          <a:xfrm>
            <a:off x="5352537" y="3686801"/>
            <a:ext cx="1463899" cy="2616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Browser Isolation</a:t>
            </a:r>
          </a:p>
        </p:txBody>
      </p:sp>
      <p:pic>
        <p:nvPicPr>
          <p:cNvPr id="110" name="Picture 109" descr="Icon&#10;&#10;Description automatically generated">
            <a:extLst>
              <a:ext uri="{FF2B5EF4-FFF2-40B4-BE49-F238E27FC236}">
                <a16:creationId xmlns:a16="http://schemas.microsoft.com/office/drawing/2014/main" id="{7C5DED2F-B099-5342-8E16-F7B5244799E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194107" y="4391891"/>
            <a:ext cx="215601" cy="2190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408258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17450</TotalTime>
  <Words>158</Words>
  <Application>Microsoft Macintosh PowerPoint</Application>
  <PresentationFormat>On-screen Show (16:9)</PresentationFormat>
  <Paragraphs>60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Todd Harcourt</cp:lastModifiedBy>
  <cp:revision>1802</cp:revision>
  <dcterms:created xsi:type="dcterms:W3CDTF">2018-09-20T23:12:51Z</dcterms:created>
  <dcterms:modified xsi:type="dcterms:W3CDTF">2022-07-01T19:28:16Z</dcterms:modified>
</cp:coreProperties>
</file>